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79.xml" ContentType="application/vnd.openxmlformats-officedocument.presentationml.slide+xml"/>
  <Override PartName="/ppt/slides/slide9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9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0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9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8"/>
  </p:notesMasterIdLst>
  <p:sldIdLst>
    <p:sldId id="256" r:id="rId2"/>
    <p:sldId id="257" r:id="rId3"/>
    <p:sldId id="258" r:id="rId4"/>
    <p:sldId id="313" r:id="rId5"/>
    <p:sldId id="259" r:id="rId6"/>
    <p:sldId id="260" r:id="rId7"/>
    <p:sldId id="261" r:id="rId8"/>
    <p:sldId id="262" r:id="rId9"/>
    <p:sldId id="267" r:id="rId10"/>
    <p:sldId id="269" r:id="rId11"/>
    <p:sldId id="314" r:id="rId12"/>
    <p:sldId id="268" r:id="rId13"/>
    <p:sldId id="315" r:id="rId14"/>
    <p:sldId id="316" r:id="rId15"/>
    <p:sldId id="317" r:id="rId16"/>
    <p:sldId id="328" r:id="rId17"/>
    <p:sldId id="319" r:id="rId18"/>
    <p:sldId id="320" r:id="rId19"/>
    <p:sldId id="321" r:id="rId20"/>
    <p:sldId id="322" r:id="rId21"/>
    <p:sldId id="324" r:id="rId22"/>
    <p:sldId id="325" r:id="rId23"/>
    <p:sldId id="326" r:id="rId24"/>
    <p:sldId id="271" r:id="rId25"/>
    <p:sldId id="327" r:id="rId26"/>
    <p:sldId id="366" r:id="rId27"/>
    <p:sldId id="368" r:id="rId28"/>
    <p:sldId id="367" r:id="rId29"/>
    <p:sldId id="272" r:id="rId30"/>
    <p:sldId id="273" r:id="rId31"/>
    <p:sldId id="274" r:id="rId32"/>
    <p:sldId id="275" r:id="rId33"/>
    <p:sldId id="276" r:id="rId34"/>
    <p:sldId id="277" r:id="rId35"/>
    <p:sldId id="278" r:id="rId36"/>
    <p:sldId id="279" r:id="rId37"/>
    <p:sldId id="281" r:id="rId38"/>
    <p:sldId id="282" r:id="rId39"/>
    <p:sldId id="283" r:id="rId40"/>
    <p:sldId id="280" r:id="rId41"/>
    <p:sldId id="329" r:id="rId42"/>
    <p:sldId id="330" r:id="rId43"/>
    <p:sldId id="331" r:id="rId44"/>
    <p:sldId id="365" r:id="rId45"/>
    <p:sldId id="332" r:id="rId46"/>
    <p:sldId id="334" r:id="rId47"/>
    <p:sldId id="335" r:id="rId48"/>
    <p:sldId id="381" r:id="rId49"/>
    <p:sldId id="382" r:id="rId50"/>
    <p:sldId id="383" r:id="rId51"/>
    <p:sldId id="384" r:id="rId52"/>
    <p:sldId id="385" r:id="rId53"/>
    <p:sldId id="386" r:id="rId54"/>
    <p:sldId id="387" r:id="rId55"/>
    <p:sldId id="379" r:id="rId56"/>
    <p:sldId id="380" r:id="rId57"/>
    <p:sldId id="388" r:id="rId58"/>
    <p:sldId id="389" r:id="rId59"/>
    <p:sldId id="390" r:id="rId60"/>
    <p:sldId id="391" r:id="rId61"/>
    <p:sldId id="392" r:id="rId62"/>
    <p:sldId id="393" r:id="rId63"/>
    <p:sldId id="394" r:id="rId64"/>
    <p:sldId id="395" r:id="rId65"/>
    <p:sldId id="396" r:id="rId66"/>
    <p:sldId id="397" r:id="rId67"/>
    <p:sldId id="398" r:id="rId68"/>
    <p:sldId id="399" r:id="rId69"/>
    <p:sldId id="400" r:id="rId70"/>
    <p:sldId id="401" r:id="rId71"/>
    <p:sldId id="402" r:id="rId72"/>
    <p:sldId id="403" r:id="rId73"/>
    <p:sldId id="405" r:id="rId74"/>
    <p:sldId id="407" r:id="rId75"/>
    <p:sldId id="406" r:id="rId76"/>
    <p:sldId id="404" r:id="rId77"/>
    <p:sldId id="408" r:id="rId78"/>
    <p:sldId id="409" r:id="rId79"/>
    <p:sldId id="410" r:id="rId80"/>
    <p:sldId id="411" r:id="rId81"/>
    <p:sldId id="412" r:id="rId82"/>
    <p:sldId id="413" r:id="rId83"/>
    <p:sldId id="414" r:id="rId84"/>
    <p:sldId id="415" r:id="rId85"/>
    <p:sldId id="425" r:id="rId86"/>
    <p:sldId id="418" r:id="rId87"/>
    <p:sldId id="419" r:id="rId88"/>
    <p:sldId id="416" r:id="rId89"/>
    <p:sldId id="421" r:id="rId90"/>
    <p:sldId id="417" r:id="rId91"/>
    <p:sldId id="420" r:id="rId92"/>
    <p:sldId id="422" r:id="rId93"/>
    <p:sldId id="423" r:id="rId94"/>
    <p:sldId id="424" r:id="rId95"/>
    <p:sldId id="426" r:id="rId96"/>
    <p:sldId id="333" r:id="rId97"/>
    <p:sldId id="369" r:id="rId98"/>
    <p:sldId id="370" r:id="rId99"/>
    <p:sldId id="371" r:id="rId100"/>
    <p:sldId id="372" r:id="rId101"/>
    <p:sldId id="373" r:id="rId102"/>
    <p:sldId id="374" r:id="rId103"/>
    <p:sldId id="375" r:id="rId104"/>
    <p:sldId id="376" r:id="rId105"/>
    <p:sldId id="377" r:id="rId106"/>
    <p:sldId id="378" r:id="rId10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00" d="100"/>
          <a:sy n="100" d="100"/>
        </p:scale>
        <p:origin x="-276" y="34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presProps" Target="presProp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8E0BD635-D62C-4049-BB59-CD7924B4018D}" type="datetimeFigureOut">
              <a:rPr lang="en-US"/>
              <a:pPr>
                <a:defRPr/>
              </a:pPr>
              <a:t>4/25/2017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01DABAD5-8EC6-4EEA-9C03-BCF57952FE4F}" type="slidenum">
              <a:rPr lang="en-US"/>
              <a:pPr>
                <a:defRPr/>
              </a:pPr>
              <a:t>‹#›</a:t>
            </a:fld>
            <a:endParaRPr lang="en-US"/>
          </a:p>
        </p:txBody>
      </p:sp>
    </p:spTree>
    <p:extLst>
      <p:ext uri="{BB962C8B-B14F-4D97-AF65-F5344CB8AC3E}">
        <p14:creationId xmlns:p14="http://schemas.microsoft.com/office/powerpoint/2010/main" xmlns="" val="201911194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6259"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96260"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29C4D246-B995-4E76-9EFF-9BA983E8FA4E}" type="slidenum">
              <a:rPr lang="en-US" altLang="en-US" smtClean="0"/>
              <a:pPr eaLnBrk="1" hangingPunct="1"/>
              <a:t>19</a:t>
            </a:fld>
            <a:endParaRPr lang="en-US"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6DF2E7FD-4F3C-4CF3-A3D4-7A95B2169A51}" type="datetime1">
              <a:rPr lang="en-US" altLang="zh-CN" smtClean="0"/>
              <a:pPr>
                <a:defRPr/>
              </a:pPr>
              <a:t>4/25/2017</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en-US" altLang="zh-CN"/>
          </a:p>
        </p:txBody>
      </p:sp>
      <p:sp>
        <p:nvSpPr>
          <p:cNvPr id="6" name="Slide Number Placeholder 5"/>
          <p:cNvSpPr>
            <a:spLocks noGrp="1"/>
          </p:cNvSpPr>
          <p:nvPr>
            <p:ph type="sldNum" sz="quarter" idx="12"/>
          </p:nvPr>
        </p:nvSpPr>
        <p:spPr/>
        <p:txBody>
          <a:bodyPr/>
          <a:lstStyle>
            <a:lvl1pPr>
              <a:defRPr/>
            </a:lvl1pPr>
          </a:lstStyle>
          <a:p>
            <a:pPr>
              <a:defRPr/>
            </a:pPr>
            <a:fld id="{7DF5EEE0-0B3D-4A9D-B2AD-D35E499623C6}" type="slidenum">
              <a:rPr lang="en-US" altLang="zh-CN"/>
              <a:pPr>
                <a:defRPr/>
              </a:pPr>
              <a:t>‹#›</a:t>
            </a:fld>
            <a:endParaRPr lang="en-US" altLang="zh-CN"/>
          </a:p>
        </p:txBody>
      </p:sp>
    </p:spTree>
    <p:extLst>
      <p:ext uri="{BB962C8B-B14F-4D97-AF65-F5344CB8AC3E}">
        <p14:creationId xmlns:p14="http://schemas.microsoft.com/office/powerpoint/2010/main" xmlns="" val="22574306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0C86402-4563-4702-81C2-B664A4D0C449}" type="datetime1">
              <a:rPr lang="en-US" altLang="zh-CN" smtClean="0"/>
              <a:pPr>
                <a:defRPr/>
              </a:pPr>
              <a:t>4/25/2017</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en-US" altLang="zh-CN"/>
          </a:p>
        </p:txBody>
      </p:sp>
      <p:sp>
        <p:nvSpPr>
          <p:cNvPr id="6" name="Slide Number Placeholder 5"/>
          <p:cNvSpPr>
            <a:spLocks noGrp="1"/>
          </p:cNvSpPr>
          <p:nvPr>
            <p:ph type="sldNum" sz="quarter" idx="12"/>
          </p:nvPr>
        </p:nvSpPr>
        <p:spPr/>
        <p:txBody>
          <a:bodyPr/>
          <a:lstStyle>
            <a:lvl1pPr>
              <a:defRPr/>
            </a:lvl1pPr>
          </a:lstStyle>
          <a:p>
            <a:pPr>
              <a:defRPr/>
            </a:pPr>
            <a:fld id="{BA8949BE-C0EB-4EA3-878D-0A35EF3AC926}" type="slidenum">
              <a:rPr lang="en-US" altLang="zh-CN"/>
              <a:pPr>
                <a:defRPr/>
              </a:pPr>
              <a:t>‹#›</a:t>
            </a:fld>
            <a:endParaRPr lang="en-US" altLang="zh-CN"/>
          </a:p>
        </p:txBody>
      </p:sp>
    </p:spTree>
    <p:extLst>
      <p:ext uri="{BB962C8B-B14F-4D97-AF65-F5344CB8AC3E}">
        <p14:creationId xmlns:p14="http://schemas.microsoft.com/office/powerpoint/2010/main" xmlns="" val="21517771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D62C3F3-134D-4A0F-AC99-05B82C7FB123}" type="datetime1">
              <a:rPr lang="en-US" altLang="zh-CN" smtClean="0"/>
              <a:pPr>
                <a:defRPr/>
              </a:pPr>
              <a:t>4/25/2017</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en-US" altLang="zh-CN"/>
          </a:p>
        </p:txBody>
      </p:sp>
      <p:sp>
        <p:nvSpPr>
          <p:cNvPr id="6" name="Slide Number Placeholder 5"/>
          <p:cNvSpPr>
            <a:spLocks noGrp="1"/>
          </p:cNvSpPr>
          <p:nvPr>
            <p:ph type="sldNum" sz="quarter" idx="12"/>
          </p:nvPr>
        </p:nvSpPr>
        <p:spPr/>
        <p:txBody>
          <a:bodyPr/>
          <a:lstStyle>
            <a:lvl1pPr>
              <a:defRPr/>
            </a:lvl1pPr>
          </a:lstStyle>
          <a:p>
            <a:pPr>
              <a:defRPr/>
            </a:pPr>
            <a:fld id="{D8BF6741-771B-4E13-87DE-7B3DB8D2C30B}" type="slidenum">
              <a:rPr lang="en-US" altLang="zh-CN"/>
              <a:pPr>
                <a:defRPr/>
              </a:pPr>
              <a:t>‹#›</a:t>
            </a:fld>
            <a:endParaRPr lang="en-US" altLang="zh-CN"/>
          </a:p>
        </p:txBody>
      </p:sp>
    </p:spTree>
    <p:extLst>
      <p:ext uri="{BB962C8B-B14F-4D97-AF65-F5344CB8AC3E}">
        <p14:creationId xmlns:p14="http://schemas.microsoft.com/office/powerpoint/2010/main" xmlns="" val="15623785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296330A0-DBD9-44B9-B318-CE3BEF33BCC4}" type="datetime1">
              <a:rPr lang="en-US" altLang="zh-CN" smtClean="0"/>
              <a:pPr>
                <a:defRPr/>
              </a:pPr>
              <a:t>4/25/2017</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en-US" altLang="zh-CN"/>
          </a:p>
        </p:txBody>
      </p:sp>
      <p:sp>
        <p:nvSpPr>
          <p:cNvPr id="6" name="Slide Number Placeholder 5"/>
          <p:cNvSpPr>
            <a:spLocks noGrp="1"/>
          </p:cNvSpPr>
          <p:nvPr>
            <p:ph type="sldNum" sz="quarter" idx="12"/>
          </p:nvPr>
        </p:nvSpPr>
        <p:spPr/>
        <p:txBody>
          <a:bodyPr/>
          <a:lstStyle>
            <a:lvl1pPr>
              <a:defRPr/>
            </a:lvl1pPr>
          </a:lstStyle>
          <a:p>
            <a:pPr>
              <a:defRPr/>
            </a:pPr>
            <a:fld id="{2762730E-A01E-409C-A00B-408FA1AF6B8A}" type="slidenum">
              <a:rPr lang="en-US" altLang="zh-CN"/>
              <a:pPr>
                <a:defRPr/>
              </a:pPr>
              <a:t>‹#›</a:t>
            </a:fld>
            <a:endParaRPr lang="en-US" altLang="zh-CN"/>
          </a:p>
        </p:txBody>
      </p:sp>
    </p:spTree>
    <p:extLst>
      <p:ext uri="{BB962C8B-B14F-4D97-AF65-F5344CB8AC3E}">
        <p14:creationId xmlns:p14="http://schemas.microsoft.com/office/powerpoint/2010/main" xmlns="" val="11101600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10D8D847-72C0-4532-AFA2-B7800F543130}" type="datetime1">
              <a:rPr lang="en-US" altLang="zh-CN" smtClean="0"/>
              <a:pPr>
                <a:defRPr/>
              </a:pPr>
              <a:t>4/25/2017</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en-US" altLang="zh-CN"/>
          </a:p>
        </p:txBody>
      </p:sp>
      <p:sp>
        <p:nvSpPr>
          <p:cNvPr id="6" name="Slide Number Placeholder 5"/>
          <p:cNvSpPr>
            <a:spLocks noGrp="1"/>
          </p:cNvSpPr>
          <p:nvPr>
            <p:ph type="sldNum" sz="quarter" idx="12"/>
          </p:nvPr>
        </p:nvSpPr>
        <p:spPr/>
        <p:txBody>
          <a:bodyPr/>
          <a:lstStyle>
            <a:lvl1pPr>
              <a:defRPr/>
            </a:lvl1pPr>
          </a:lstStyle>
          <a:p>
            <a:pPr>
              <a:defRPr/>
            </a:pPr>
            <a:fld id="{2E7420CE-4B3B-4406-971A-AE4E080629FE}" type="slidenum">
              <a:rPr lang="en-US" altLang="zh-CN"/>
              <a:pPr>
                <a:defRPr/>
              </a:pPr>
              <a:t>‹#›</a:t>
            </a:fld>
            <a:endParaRPr lang="en-US" altLang="zh-CN"/>
          </a:p>
        </p:txBody>
      </p:sp>
    </p:spTree>
    <p:extLst>
      <p:ext uri="{BB962C8B-B14F-4D97-AF65-F5344CB8AC3E}">
        <p14:creationId xmlns:p14="http://schemas.microsoft.com/office/powerpoint/2010/main" xmlns="" val="31010383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FC894BCC-0FD8-4073-86EB-BE25FD1B05BA}" type="datetime1">
              <a:rPr lang="en-US" altLang="zh-CN" smtClean="0"/>
              <a:pPr>
                <a:defRPr/>
              </a:pPr>
              <a:t>4/25/2017</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en-US" altLang="zh-CN"/>
          </a:p>
        </p:txBody>
      </p:sp>
      <p:sp>
        <p:nvSpPr>
          <p:cNvPr id="7" name="Slide Number Placeholder 5"/>
          <p:cNvSpPr>
            <a:spLocks noGrp="1"/>
          </p:cNvSpPr>
          <p:nvPr>
            <p:ph type="sldNum" sz="quarter" idx="12"/>
          </p:nvPr>
        </p:nvSpPr>
        <p:spPr/>
        <p:txBody>
          <a:bodyPr/>
          <a:lstStyle>
            <a:lvl1pPr>
              <a:defRPr/>
            </a:lvl1pPr>
          </a:lstStyle>
          <a:p>
            <a:pPr>
              <a:defRPr/>
            </a:pPr>
            <a:fld id="{8958089F-BF75-4A2C-ADFD-5D25622F6C52}" type="slidenum">
              <a:rPr lang="en-US" altLang="zh-CN"/>
              <a:pPr>
                <a:defRPr/>
              </a:pPr>
              <a:t>‹#›</a:t>
            </a:fld>
            <a:endParaRPr lang="en-US" altLang="zh-CN"/>
          </a:p>
        </p:txBody>
      </p:sp>
    </p:spTree>
    <p:extLst>
      <p:ext uri="{BB962C8B-B14F-4D97-AF65-F5344CB8AC3E}">
        <p14:creationId xmlns:p14="http://schemas.microsoft.com/office/powerpoint/2010/main" xmlns="" val="7429314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61319D26-E169-4531-8E4C-AEEB4902D8DB}" type="datetime1">
              <a:rPr lang="en-US" altLang="zh-CN" smtClean="0"/>
              <a:pPr>
                <a:defRPr/>
              </a:pPr>
              <a:t>4/25/2017</a:t>
            </a:fld>
            <a:endParaRPr lang="en-US" altLang="zh-CN"/>
          </a:p>
        </p:txBody>
      </p:sp>
      <p:sp>
        <p:nvSpPr>
          <p:cNvPr id="8" name="Footer Placeholder 4"/>
          <p:cNvSpPr>
            <a:spLocks noGrp="1"/>
          </p:cNvSpPr>
          <p:nvPr>
            <p:ph type="ftr" sz="quarter" idx="11"/>
          </p:nvPr>
        </p:nvSpPr>
        <p:spPr/>
        <p:txBody>
          <a:bodyPr/>
          <a:lstStyle>
            <a:lvl1pPr>
              <a:defRPr/>
            </a:lvl1pPr>
          </a:lstStyle>
          <a:p>
            <a:pPr>
              <a:defRPr/>
            </a:pPr>
            <a:endParaRPr lang="en-US" altLang="zh-CN"/>
          </a:p>
        </p:txBody>
      </p:sp>
      <p:sp>
        <p:nvSpPr>
          <p:cNvPr id="9" name="Slide Number Placeholder 5"/>
          <p:cNvSpPr>
            <a:spLocks noGrp="1"/>
          </p:cNvSpPr>
          <p:nvPr>
            <p:ph type="sldNum" sz="quarter" idx="12"/>
          </p:nvPr>
        </p:nvSpPr>
        <p:spPr/>
        <p:txBody>
          <a:bodyPr/>
          <a:lstStyle>
            <a:lvl1pPr>
              <a:defRPr/>
            </a:lvl1pPr>
          </a:lstStyle>
          <a:p>
            <a:pPr>
              <a:defRPr/>
            </a:pPr>
            <a:fld id="{6212103D-8FB8-4545-8623-A7EE4B6C26EE}" type="slidenum">
              <a:rPr lang="en-US" altLang="zh-CN"/>
              <a:pPr>
                <a:defRPr/>
              </a:pPr>
              <a:t>‹#›</a:t>
            </a:fld>
            <a:endParaRPr lang="en-US" altLang="zh-CN"/>
          </a:p>
        </p:txBody>
      </p:sp>
    </p:spTree>
    <p:extLst>
      <p:ext uri="{BB962C8B-B14F-4D97-AF65-F5344CB8AC3E}">
        <p14:creationId xmlns:p14="http://schemas.microsoft.com/office/powerpoint/2010/main" xmlns="" val="37402829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D594109A-8D0C-4644-AA5B-B6B71724BAD3}" type="datetime1">
              <a:rPr lang="en-US" altLang="zh-CN" smtClean="0"/>
              <a:pPr>
                <a:defRPr/>
              </a:pPr>
              <a:t>4/25/2017</a:t>
            </a:fld>
            <a:endParaRPr lang="en-US" altLang="zh-CN"/>
          </a:p>
        </p:txBody>
      </p:sp>
      <p:sp>
        <p:nvSpPr>
          <p:cNvPr id="4" name="Footer Placeholder 4"/>
          <p:cNvSpPr>
            <a:spLocks noGrp="1"/>
          </p:cNvSpPr>
          <p:nvPr>
            <p:ph type="ftr" sz="quarter" idx="11"/>
          </p:nvPr>
        </p:nvSpPr>
        <p:spPr/>
        <p:txBody>
          <a:bodyPr/>
          <a:lstStyle>
            <a:lvl1pPr>
              <a:defRPr/>
            </a:lvl1pPr>
          </a:lstStyle>
          <a:p>
            <a:pPr>
              <a:defRPr/>
            </a:pPr>
            <a:endParaRPr lang="en-US" altLang="zh-CN"/>
          </a:p>
        </p:txBody>
      </p:sp>
      <p:sp>
        <p:nvSpPr>
          <p:cNvPr id="5" name="Slide Number Placeholder 5"/>
          <p:cNvSpPr>
            <a:spLocks noGrp="1"/>
          </p:cNvSpPr>
          <p:nvPr>
            <p:ph type="sldNum" sz="quarter" idx="12"/>
          </p:nvPr>
        </p:nvSpPr>
        <p:spPr/>
        <p:txBody>
          <a:bodyPr/>
          <a:lstStyle>
            <a:lvl1pPr>
              <a:defRPr/>
            </a:lvl1pPr>
          </a:lstStyle>
          <a:p>
            <a:pPr>
              <a:defRPr/>
            </a:pPr>
            <a:fld id="{E7EB8720-E3B0-45DE-B78E-28C2D3DF1ECB}" type="slidenum">
              <a:rPr lang="en-US" altLang="zh-CN"/>
              <a:pPr>
                <a:defRPr/>
              </a:pPr>
              <a:t>‹#›</a:t>
            </a:fld>
            <a:endParaRPr lang="en-US" altLang="zh-CN"/>
          </a:p>
        </p:txBody>
      </p:sp>
    </p:spTree>
    <p:extLst>
      <p:ext uri="{BB962C8B-B14F-4D97-AF65-F5344CB8AC3E}">
        <p14:creationId xmlns:p14="http://schemas.microsoft.com/office/powerpoint/2010/main" xmlns="" val="9867910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CD6D6DA4-79DE-4CD7-8CFE-A81EF9A415A7}" type="datetime1">
              <a:rPr lang="en-US" altLang="zh-CN" smtClean="0"/>
              <a:pPr>
                <a:defRPr/>
              </a:pPr>
              <a:t>4/25/2017</a:t>
            </a:fld>
            <a:endParaRPr lang="en-US" altLang="zh-CN"/>
          </a:p>
        </p:txBody>
      </p:sp>
      <p:sp>
        <p:nvSpPr>
          <p:cNvPr id="3" name="Footer Placeholder 4"/>
          <p:cNvSpPr>
            <a:spLocks noGrp="1"/>
          </p:cNvSpPr>
          <p:nvPr>
            <p:ph type="ftr" sz="quarter" idx="11"/>
          </p:nvPr>
        </p:nvSpPr>
        <p:spPr/>
        <p:txBody>
          <a:bodyPr/>
          <a:lstStyle>
            <a:lvl1pPr>
              <a:defRPr/>
            </a:lvl1pPr>
          </a:lstStyle>
          <a:p>
            <a:pPr>
              <a:defRPr/>
            </a:pPr>
            <a:endParaRPr lang="en-US" altLang="zh-CN"/>
          </a:p>
        </p:txBody>
      </p:sp>
      <p:sp>
        <p:nvSpPr>
          <p:cNvPr id="4" name="Slide Number Placeholder 5"/>
          <p:cNvSpPr>
            <a:spLocks noGrp="1"/>
          </p:cNvSpPr>
          <p:nvPr>
            <p:ph type="sldNum" sz="quarter" idx="12"/>
          </p:nvPr>
        </p:nvSpPr>
        <p:spPr/>
        <p:txBody>
          <a:bodyPr/>
          <a:lstStyle>
            <a:lvl1pPr>
              <a:defRPr/>
            </a:lvl1pPr>
          </a:lstStyle>
          <a:p>
            <a:pPr>
              <a:defRPr/>
            </a:pPr>
            <a:fld id="{849BB38F-283F-461D-B907-00E9794731AA}" type="slidenum">
              <a:rPr lang="en-US" altLang="zh-CN"/>
              <a:pPr>
                <a:defRPr/>
              </a:pPr>
              <a:t>‹#›</a:t>
            </a:fld>
            <a:endParaRPr lang="en-US" altLang="zh-CN"/>
          </a:p>
        </p:txBody>
      </p:sp>
    </p:spTree>
    <p:extLst>
      <p:ext uri="{BB962C8B-B14F-4D97-AF65-F5344CB8AC3E}">
        <p14:creationId xmlns:p14="http://schemas.microsoft.com/office/powerpoint/2010/main" xmlns="" val="22012642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9D357B32-D994-4D0D-BDBB-00ECAF514E5D}" type="datetime1">
              <a:rPr lang="en-US" altLang="zh-CN" smtClean="0"/>
              <a:pPr>
                <a:defRPr/>
              </a:pPr>
              <a:t>4/25/2017</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en-US" altLang="zh-CN"/>
          </a:p>
        </p:txBody>
      </p:sp>
      <p:sp>
        <p:nvSpPr>
          <p:cNvPr id="7" name="Slide Number Placeholder 5"/>
          <p:cNvSpPr>
            <a:spLocks noGrp="1"/>
          </p:cNvSpPr>
          <p:nvPr>
            <p:ph type="sldNum" sz="quarter" idx="12"/>
          </p:nvPr>
        </p:nvSpPr>
        <p:spPr/>
        <p:txBody>
          <a:bodyPr/>
          <a:lstStyle>
            <a:lvl1pPr>
              <a:defRPr/>
            </a:lvl1pPr>
          </a:lstStyle>
          <a:p>
            <a:pPr>
              <a:defRPr/>
            </a:pPr>
            <a:fld id="{F3189318-927E-49F9-8D4E-9775BF5E2D1C}" type="slidenum">
              <a:rPr lang="en-US" altLang="zh-CN"/>
              <a:pPr>
                <a:defRPr/>
              </a:pPr>
              <a:t>‹#›</a:t>
            </a:fld>
            <a:endParaRPr lang="en-US" altLang="zh-CN"/>
          </a:p>
        </p:txBody>
      </p:sp>
    </p:spTree>
    <p:extLst>
      <p:ext uri="{BB962C8B-B14F-4D97-AF65-F5344CB8AC3E}">
        <p14:creationId xmlns:p14="http://schemas.microsoft.com/office/powerpoint/2010/main" xmlns="" val="2057049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B30B3A26-CD91-44B1-AFC8-C3D7484079EE}" type="datetime1">
              <a:rPr lang="en-US" altLang="zh-CN" smtClean="0"/>
              <a:pPr>
                <a:defRPr/>
              </a:pPr>
              <a:t>4/25/2017</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en-US" altLang="zh-CN"/>
          </a:p>
        </p:txBody>
      </p:sp>
      <p:sp>
        <p:nvSpPr>
          <p:cNvPr id="7" name="Slide Number Placeholder 5"/>
          <p:cNvSpPr>
            <a:spLocks noGrp="1"/>
          </p:cNvSpPr>
          <p:nvPr>
            <p:ph type="sldNum" sz="quarter" idx="12"/>
          </p:nvPr>
        </p:nvSpPr>
        <p:spPr/>
        <p:txBody>
          <a:bodyPr/>
          <a:lstStyle>
            <a:lvl1pPr>
              <a:defRPr/>
            </a:lvl1pPr>
          </a:lstStyle>
          <a:p>
            <a:pPr>
              <a:defRPr/>
            </a:pPr>
            <a:fld id="{065290FE-2455-4E50-BABC-3F1DA245D2DE}" type="slidenum">
              <a:rPr lang="en-US" altLang="zh-CN"/>
              <a:pPr>
                <a:defRPr/>
              </a:pPr>
              <a:t>‹#›</a:t>
            </a:fld>
            <a:endParaRPr lang="en-US" altLang="zh-CN"/>
          </a:p>
        </p:txBody>
      </p:sp>
    </p:spTree>
    <p:extLst>
      <p:ext uri="{BB962C8B-B14F-4D97-AF65-F5344CB8AC3E}">
        <p14:creationId xmlns:p14="http://schemas.microsoft.com/office/powerpoint/2010/main" xmlns="" val="40852687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614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pPr>
              <a:defRPr/>
            </a:pPr>
            <a:fld id="{81DE0C63-A3DB-4DDA-B93B-BF064C05ADCC}" type="datetime1">
              <a:rPr lang="en-US" altLang="zh-CN" smtClean="0"/>
              <a:pPr>
                <a:defRPr/>
              </a:pPr>
              <a:t>4/25/2017</a:t>
            </a:fld>
            <a:endParaRPr lang="en-US" altLang="zh-CN"/>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pPr>
              <a:defRPr/>
            </a:pPr>
            <a:endParaRPr lang="en-US" altLang="zh-C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pPr>
              <a:defRPr/>
            </a:pPr>
            <a:fld id="{26EABF47-58B5-4C3C-84DF-19618A9BC58B}"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175.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177.png"/><Relationship Id="rId2" Type="http://schemas.openxmlformats.org/officeDocument/2006/relationships/image" Target="../media/image176.png"/><Relationship Id="rId1" Type="http://schemas.openxmlformats.org/officeDocument/2006/relationships/slideLayout" Target="../slideLayouts/slideLayout2.xml"/><Relationship Id="rId4" Type="http://schemas.openxmlformats.org/officeDocument/2006/relationships/image" Target="../media/image178.png"/></Relationships>
</file>

<file path=ppt/slides/_rels/slide102.x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image" Target="../media/image179.png"/><Relationship Id="rId1" Type="http://schemas.openxmlformats.org/officeDocument/2006/relationships/slideLayout" Target="../slideLayouts/slideLayout2.xml"/><Relationship Id="rId4" Type="http://schemas.openxmlformats.org/officeDocument/2006/relationships/image" Target="../media/image181.png"/></Relationships>
</file>

<file path=ppt/slides/_rels/slide103.xml.rels><?xml version="1.0" encoding="UTF-8" standalone="yes"?>
<Relationships xmlns="http://schemas.openxmlformats.org/package/2006/relationships"><Relationship Id="rId3" Type="http://schemas.openxmlformats.org/officeDocument/2006/relationships/image" Target="../media/image183.png"/><Relationship Id="rId2" Type="http://schemas.openxmlformats.org/officeDocument/2006/relationships/image" Target="../media/image182.png"/><Relationship Id="rId1" Type="http://schemas.openxmlformats.org/officeDocument/2006/relationships/slideLayout" Target="../slideLayouts/slideLayout2.xml"/><Relationship Id="rId5" Type="http://schemas.openxmlformats.org/officeDocument/2006/relationships/image" Target="../media/image185.png"/><Relationship Id="rId4" Type="http://schemas.openxmlformats.org/officeDocument/2006/relationships/image" Target="../media/image184.png"/></Relationships>
</file>

<file path=ppt/slides/_rels/slide104.xml.rels><?xml version="1.0" encoding="UTF-8" standalone="yes"?>
<Relationships xmlns="http://schemas.openxmlformats.org/package/2006/relationships"><Relationship Id="rId3" Type="http://schemas.openxmlformats.org/officeDocument/2006/relationships/image" Target="../media/image187.png"/><Relationship Id="rId2" Type="http://schemas.openxmlformats.org/officeDocument/2006/relationships/image" Target="../media/image186.png"/><Relationship Id="rId1" Type="http://schemas.openxmlformats.org/officeDocument/2006/relationships/slideLayout" Target="../slideLayouts/slideLayout2.xml"/><Relationship Id="rId4" Type="http://schemas.openxmlformats.org/officeDocument/2006/relationships/image" Target="../media/image188.png"/></Relationships>
</file>

<file path=ppt/slides/_rels/slide105.xml.rels><?xml version="1.0" encoding="UTF-8" standalone="yes"?>
<Relationships xmlns="http://schemas.openxmlformats.org/package/2006/relationships"><Relationship Id="rId3" Type="http://schemas.openxmlformats.org/officeDocument/2006/relationships/image" Target="../media/image190.png"/><Relationship Id="rId2" Type="http://schemas.openxmlformats.org/officeDocument/2006/relationships/image" Target="../media/image189.png"/><Relationship Id="rId1" Type="http://schemas.openxmlformats.org/officeDocument/2006/relationships/slideLayout" Target="../slideLayouts/slideLayout2.xml"/><Relationship Id="rId4" Type="http://schemas.openxmlformats.org/officeDocument/2006/relationships/image" Target="../media/image191.png"/></Relationships>
</file>

<file path=ppt/slides/_rels/slide10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192.png"/></Relationships>
</file>

<file path=ppt/slides/_rels/slide1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slide" Target="slide24.xml"/><Relationship Id="rId4" Type="http://schemas.openxmlformats.org/officeDocument/2006/relationships/image" Target="../media/image4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2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 Id="rId5" Type="http://schemas.openxmlformats.org/officeDocument/2006/relationships/image" Target="../media/image59.png"/><Relationship Id="rId4" Type="http://schemas.openxmlformats.org/officeDocument/2006/relationships/image" Target="../media/image58.png"/></Relationships>
</file>

<file path=ppt/slides/_rels/slide3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2.xml"/><Relationship Id="rId4" Type="http://schemas.openxmlformats.org/officeDocument/2006/relationships/image" Target="../media/image64.png"/></Relationships>
</file>

<file path=ppt/slides/_rels/slide3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2.xml"/><Relationship Id="rId5" Type="http://schemas.openxmlformats.org/officeDocument/2006/relationships/image" Target="../media/image68.png"/><Relationship Id="rId4" Type="http://schemas.openxmlformats.org/officeDocument/2006/relationships/image" Target="../media/image67.png"/></Relationships>
</file>

<file path=ppt/slides/_rels/slide3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2.xml"/><Relationship Id="rId4" Type="http://schemas.openxmlformats.org/officeDocument/2006/relationships/image" Target="../media/image71.png"/></Relationships>
</file>

<file path=ppt/slides/_rels/slide36.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75.png"/><Relationship Id="rId7" Type="http://schemas.openxmlformats.org/officeDocument/2006/relationships/image" Target="../media/image79.png"/><Relationship Id="rId2" Type="http://schemas.openxmlformats.org/officeDocument/2006/relationships/image" Target="../media/image74.png"/><Relationship Id="rId1" Type="http://schemas.openxmlformats.org/officeDocument/2006/relationships/slideLayout" Target="../slideLayouts/slideLayout2.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76.png"/></Relationships>
</file>

<file path=ppt/slides/_rels/slide38.xml.rels><?xml version="1.0" encoding="UTF-8" standalone="yes"?>
<Relationships xmlns="http://schemas.openxmlformats.org/package/2006/relationships"><Relationship Id="rId3" Type="http://schemas.openxmlformats.org/officeDocument/2006/relationships/image" Target="../media/image74.png"/><Relationship Id="rId7"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2.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6.png"/></Relationships>
</file>

<file path=ppt/slides/_rels/slide39.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50.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2.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png"/><Relationship Id="rId1" Type="http://schemas.openxmlformats.org/officeDocument/2006/relationships/slideLayout" Target="../slideLayouts/slideLayout2.xml"/><Relationship Id="rId6" Type="http://schemas.openxmlformats.org/officeDocument/2006/relationships/image" Target="../media/image110.png"/><Relationship Id="rId5" Type="http://schemas.openxmlformats.org/officeDocument/2006/relationships/image" Target="../media/image109.png"/><Relationship Id="rId4" Type="http://schemas.openxmlformats.org/officeDocument/2006/relationships/image" Target="../media/image108.png"/></Relationships>
</file>

<file path=ppt/slides/_rels/slide57.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111.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1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60.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119.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image" Target="../media/image122.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124.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126.png"/><Relationship Id="rId1" Type="http://schemas.openxmlformats.org/officeDocument/2006/relationships/slideLayout" Target="../slideLayouts/slideLayout2.xml"/><Relationship Id="rId4" Type="http://schemas.openxmlformats.org/officeDocument/2006/relationships/image" Target="../media/image128.png"/></Relationships>
</file>

<file path=ppt/slides/_rels/slide69.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image" Target="../media/image12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70.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image" Target="../media/image133.png"/><Relationship Id="rId1" Type="http://schemas.openxmlformats.org/officeDocument/2006/relationships/slideLayout" Target="../slideLayouts/slideLayout2.xml"/><Relationship Id="rId5" Type="http://schemas.openxmlformats.org/officeDocument/2006/relationships/image" Target="../media/image136.png"/><Relationship Id="rId4" Type="http://schemas.openxmlformats.org/officeDocument/2006/relationships/image" Target="../media/image135.png"/></Relationships>
</file>

<file path=ppt/slides/_rels/slide73.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image" Target="../media/image137.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139.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140.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image" Target="../media/image141.png"/><Relationship Id="rId1" Type="http://schemas.openxmlformats.org/officeDocument/2006/relationships/slideLayout" Target="../slideLayouts/slideLayout2.xml"/><Relationship Id="rId4" Type="http://schemas.openxmlformats.org/officeDocument/2006/relationships/image" Target="../media/image143.png"/></Relationships>
</file>

<file path=ppt/slides/_rels/slide77.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image" Target="../media/image144.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image" Target="../media/image146.png"/><Relationship Id="rId1" Type="http://schemas.openxmlformats.org/officeDocument/2006/relationships/slideLayout" Target="../slideLayouts/slideLayout2.xml"/><Relationship Id="rId5" Type="http://schemas.openxmlformats.org/officeDocument/2006/relationships/image" Target="../media/image149.png"/><Relationship Id="rId4" Type="http://schemas.openxmlformats.org/officeDocument/2006/relationships/image" Target="../media/image148.png"/></Relationships>
</file>

<file path=ppt/slides/_rels/slide79.xml.rels><?xml version="1.0" encoding="UTF-8" standalone="yes"?>
<Relationships xmlns="http://schemas.openxmlformats.org/package/2006/relationships"><Relationship Id="rId2" Type="http://schemas.openxmlformats.org/officeDocument/2006/relationships/image" Target="../media/image15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151.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152.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153.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154.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140.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155.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image" Target="../media/image156.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image" Target="../media/image158.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160.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16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90.xml.rels><?xml version="1.0" encoding="UTF-8" standalone="yes"?>
<Relationships xmlns="http://schemas.openxmlformats.org/package/2006/relationships"><Relationship Id="rId2" Type="http://schemas.openxmlformats.org/officeDocument/2006/relationships/image" Target="../media/image162.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163.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164.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165.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156.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166.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168.png"/><Relationship Id="rId2" Type="http://schemas.openxmlformats.org/officeDocument/2006/relationships/image" Target="../media/image167.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170.png"/><Relationship Id="rId2" Type="http://schemas.openxmlformats.org/officeDocument/2006/relationships/image" Target="../media/image169.png"/><Relationship Id="rId1" Type="http://schemas.openxmlformats.org/officeDocument/2006/relationships/slideLayout" Target="../slideLayouts/slideLayout2.xml"/><Relationship Id="rId4" Type="http://schemas.openxmlformats.org/officeDocument/2006/relationships/image" Target="../media/image171.png"/></Relationships>
</file>

<file path=ppt/slides/_rels/slide99.xml.rels><?xml version="1.0" encoding="UTF-8" standalone="yes"?>
<Relationships xmlns="http://schemas.openxmlformats.org/package/2006/relationships"><Relationship Id="rId3" Type="http://schemas.openxmlformats.org/officeDocument/2006/relationships/image" Target="../media/image173.png"/><Relationship Id="rId2" Type="http://schemas.openxmlformats.org/officeDocument/2006/relationships/image" Target="../media/image172.png"/><Relationship Id="rId1" Type="http://schemas.openxmlformats.org/officeDocument/2006/relationships/slideLayout" Target="../slideLayouts/slideLayout2.xml"/><Relationship Id="rId4" Type="http://schemas.openxmlformats.org/officeDocument/2006/relationships/image" Target="../media/image17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ctrTitle"/>
          </p:nvPr>
        </p:nvSpPr>
        <p:spPr>
          <a:xfrm>
            <a:off x="685800" y="1066800"/>
            <a:ext cx="7772400" cy="2667000"/>
          </a:xfrm>
        </p:spPr>
        <p:txBody>
          <a:bodyPr/>
          <a:lstStyle/>
          <a:p>
            <a:pPr eaLnBrk="1" hangingPunct="1"/>
            <a:r>
              <a:rPr lang="en-US" altLang="zh-CN" sz="4800" b="1" dirty="0" err="1" smtClean="0">
                <a:solidFill>
                  <a:srgbClr val="0070C0"/>
                </a:solidFill>
              </a:rPr>
              <a:t>Wavenology</a:t>
            </a:r>
            <a:r>
              <a:rPr lang="en-US" altLang="zh-CN" sz="4800" b="1" dirty="0" smtClean="0">
                <a:solidFill>
                  <a:srgbClr val="0070C0"/>
                </a:solidFill>
              </a:rPr>
              <a:t> Cartesian Elastic Wave Solver Manual</a:t>
            </a:r>
            <a:br>
              <a:rPr lang="en-US" altLang="zh-CN" sz="4800" b="1" dirty="0" smtClean="0">
                <a:solidFill>
                  <a:srgbClr val="0070C0"/>
                </a:solidFill>
              </a:rPr>
            </a:br>
            <a:r>
              <a:rPr lang="en-US" altLang="zh-CN" sz="4800" b="1" dirty="0" smtClean="0">
                <a:solidFill>
                  <a:srgbClr val="0070C0"/>
                </a:solidFill>
              </a:rPr>
              <a:t>with Tutorial Examples</a:t>
            </a:r>
          </a:p>
        </p:txBody>
      </p:sp>
      <p:sp>
        <p:nvSpPr>
          <p:cNvPr id="3" name="Subtitle 2"/>
          <p:cNvSpPr>
            <a:spLocks noGrp="1"/>
          </p:cNvSpPr>
          <p:nvPr>
            <p:ph type="subTitle" idx="1"/>
          </p:nvPr>
        </p:nvSpPr>
        <p:spPr>
          <a:xfrm>
            <a:off x="1371600" y="4114800"/>
            <a:ext cx="6400800" cy="1752600"/>
          </a:xfrm>
        </p:spPr>
        <p:txBody>
          <a:bodyPr rtlCol="0">
            <a:normAutofit/>
          </a:bodyPr>
          <a:lstStyle/>
          <a:p>
            <a:pPr eaLnBrk="1" fontAlgn="auto" hangingPunct="1">
              <a:spcAft>
                <a:spcPts val="0"/>
              </a:spcAft>
              <a:buFont typeface="Arial" pitchFamily="34" charset="0"/>
              <a:buNone/>
              <a:defRPr/>
            </a:pPr>
            <a:r>
              <a:rPr lang="en-US" dirty="0" smtClean="0"/>
              <a:t>Wave Computation Technologies, Inc.</a:t>
            </a:r>
          </a:p>
          <a:p>
            <a:pPr eaLnBrk="1" fontAlgn="auto" hangingPunct="1">
              <a:spcAft>
                <a:spcPts val="0"/>
              </a:spcAft>
              <a:buFont typeface="Arial" pitchFamily="34" charset="0"/>
              <a:buNone/>
              <a:defRPr/>
            </a:pPr>
            <a:r>
              <a:rPr lang="en-US" dirty="0" smtClean="0"/>
              <a:t>March, 2017</a:t>
            </a:r>
          </a:p>
        </p:txBody>
      </p:sp>
      <p:sp>
        <p:nvSpPr>
          <p:cNvPr id="4" name="Slide Number Placeholder 3"/>
          <p:cNvSpPr>
            <a:spLocks noGrp="1"/>
          </p:cNvSpPr>
          <p:nvPr>
            <p:ph type="sldNum" sz="quarter" idx="12"/>
          </p:nvPr>
        </p:nvSpPr>
        <p:spPr/>
        <p:txBody>
          <a:bodyPr/>
          <a:lstStyle/>
          <a:p>
            <a:pPr>
              <a:defRPr/>
            </a:pPr>
            <a:fld id="{7DF5EEE0-0B3D-4A9D-B2AD-D35E499623C6}" type="slidenum">
              <a:rPr lang="en-US" altLang="zh-CN" smtClean="0"/>
              <a:pPr>
                <a:defRPr/>
              </a:pPr>
              <a:t>1</a:t>
            </a:fld>
            <a:endParaRPr lang="en-US" altLang="zh-CN"/>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381000" y="0"/>
            <a:ext cx="8229600" cy="1143000"/>
          </a:xfrm>
        </p:spPr>
        <p:txBody>
          <a:bodyPr/>
          <a:lstStyle/>
          <a:p>
            <a:r>
              <a:rPr lang="en-US" altLang="en-US" smtClean="0"/>
              <a:t>Project Background Material</a:t>
            </a:r>
          </a:p>
        </p:txBody>
      </p:sp>
      <p:pic>
        <p:nvPicPr>
          <p:cNvPr id="16387"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495800" y="990600"/>
            <a:ext cx="3581400" cy="3130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6388" name="TextBox 4"/>
          <p:cNvSpPr txBox="1">
            <a:spLocks noChangeArrowheads="1"/>
          </p:cNvSpPr>
          <p:nvPr/>
        </p:nvSpPr>
        <p:spPr bwMode="auto">
          <a:xfrm>
            <a:off x="228600" y="1600200"/>
            <a:ext cx="3810000" cy="31393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dirty="0"/>
              <a:t>User needs to set up the background medium of the problem.</a:t>
            </a:r>
          </a:p>
          <a:p>
            <a:pPr eaLnBrk="1" hangingPunct="1"/>
            <a:endParaRPr lang="en-US" altLang="en-US" dirty="0"/>
          </a:p>
          <a:p>
            <a:pPr eaLnBrk="1" hangingPunct="1"/>
            <a:r>
              <a:rPr lang="en-US" altLang="en-US" dirty="0"/>
              <a:t>The default background for EM problem is a homogeneous medium: Air. For borehole acoustic, the background is water.</a:t>
            </a:r>
          </a:p>
          <a:p>
            <a:pPr eaLnBrk="1" hangingPunct="1"/>
            <a:endParaRPr lang="en-US" altLang="en-US" dirty="0"/>
          </a:p>
          <a:p>
            <a:pPr eaLnBrk="1" hangingPunct="1"/>
            <a:r>
              <a:rPr lang="en-US" altLang="en-US" dirty="0"/>
              <a:t>User can change it to other medium by using the </a:t>
            </a:r>
            <a:r>
              <a:rPr lang="en-US" altLang="en-US" b="1" i="1" dirty="0"/>
              <a:t>material </a:t>
            </a:r>
            <a:r>
              <a:rPr lang="en-US" altLang="en-US" b="1" i="1" dirty="0" err="1" smtClean="0"/>
              <a:t>combobox</a:t>
            </a:r>
            <a:endParaRPr lang="en-US" altLang="en-US" b="1" dirty="0"/>
          </a:p>
        </p:txBody>
      </p:sp>
      <p:pic>
        <p:nvPicPr>
          <p:cNvPr id="16389"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181600" y="4495800"/>
            <a:ext cx="2362200" cy="2017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8" name="Straight Arrow Connector 7"/>
          <p:cNvCxnSpPr/>
          <p:nvPr/>
        </p:nvCxnSpPr>
        <p:spPr>
          <a:xfrm>
            <a:off x="3886200" y="4495800"/>
            <a:ext cx="1066800" cy="304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 name="Slide Number Placeholder 6"/>
          <p:cNvSpPr>
            <a:spLocks noGrp="1"/>
          </p:cNvSpPr>
          <p:nvPr>
            <p:ph type="sldNum" sz="quarter" idx="12"/>
          </p:nvPr>
        </p:nvSpPr>
        <p:spPr/>
        <p:txBody>
          <a:bodyPr/>
          <a:lstStyle/>
          <a:p>
            <a:pPr>
              <a:defRPr/>
            </a:pPr>
            <a:fld id="{2762730E-A01E-409C-A00B-408FA1AF6B8A}" type="slidenum">
              <a:rPr lang="en-US" altLang="zh-CN" smtClean="0"/>
              <a:pPr>
                <a:defRPr/>
              </a:pPr>
              <a:t>10</a:t>
            </a:fld>
            <a:endParaRPr lang="en-US" altLang="zh-CN"/>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p:cNvPicPr>
            <a:picLocks noChangeAspect="1" noChangeArrowheads="1"/>
          </p:cNvPicPr>
          <p:nvPr/>
        </p:nvPicPr>
        <p:blipFill>
          <a:blip r:embed="rId2" cstate="print"/>
          <a:srcRect/>
          <a:stretch>
            <a:fillRect/>
          </a:stretch>
        </p:blipFill>
        <p:spPr bwMode="auto">
          <a:xfrm>
            <a:off x="1828800" y="1828800"/>
            <a:ext cx="4448175" cy="2190750"/>
          </a:xfrm>
          <a:prstGeom prst="rect">
            <a:avLst/>
          </a:prstGeom>
          <a:noFill/>
          <a:ln w="9525">
            <a:noFill/>
            <a:miter lim="800000"/>
            <a:headEnd/>
            <a:tailEnd/>
          </a:ln>
        </p:spPr>
      </p:pic>
      <p:sp>
        <p:nvSpPr>
          <p:cNvPr id="5" name="TextBox 4"/>
          <p:cNvSpPr txBox="1"/>
          <p:nvPr/>
        </p:nvSpPr>
        <p:spPr>
          <a:xfrm>
            <a:off x="304800" y="304800"/>
            <a:ext cx="8382000" cy="1477963"/>
          </a:xfrm>
          <a:prstGeom prst="rect">
            <a:avLst/>
          </a:prstGeom>
          <a:noFill/>
        </p:spPr>
        <p:txBody>
          <a:bodyPr>
            <a:spAutoFit/>
          </a:bodyPr>
          <a:lstStyle/>
          <a:p>
            <a:pPr>
              <a:defRPr/>
            </a:pPr>
            <a:r>
              <a:rPr lang="en-US" b="1" dirty="0"/>
              <a:t>Due to the following reasons</a:t>
            </a:r>
            <a:r>
              <a:rPr lang="en-US" dirty="0"/>
              <a:t>:</a:t>
            </a:r>
          </a:p>
          <a:p>
            <a:pPr marL="342900" indent="-342900">
              <a:buFontTx/>
              <a:buAutoNum type="arabicPeriod"/>
              <a:defRPr/>
            </a:pPr>
            <a:r>
              <a:rPr lang="en-US" dirty="0"/>
              <a:t>Different 3D modeling software has different tolerance. Not-intersect solids could be treated as intersect in porting among different software packages</a:t>
            </a:r>
          </a:p>
          <a:p>
            <a:pPr marL="342900" indent="-342900">
              <a:buFontTx/>
              <a:buAutoNum type="arabicPeriod"/>
              <a:defRPr/>
            </a:pPr>
            <a:r>
              <a:rPr lang="en-US" dirty="0"/>
              <a:t>The solids are actually intersect due to the original 3D modeling software that permits such an intersection.</a:t>
            </a:r>
          </a:p>
        </p:txBody>
      </p:sp>
      <p:sp>
        <p:nvSpPr>
          <p:cNvPr id="58372" name="TextBox 5"/>
          <p:cNvSpPr txBox="1">
            <a:spLocks noChangeArrowheads="1"/>
          </p:cNvSpPr>
          <p:nvPr/>
        </p:nvSpPr>
        <p:spPr bwMode="auto">
          <a:xfrm>
            <a:off x="0" y="3995738"/>
            <a:ext cx="9144000" cy="2862262"/>
          </a:xfrm>
          <a:prstGeom prst="rect">
            <a:avLst/>
          </a:prstGeom>
          <a:noFill/>
          <a:ln w="9525">
            <a:noFill/>
            <a:miter lim="800000"/>
            <a:headEnd/>
            <a:tailEnd/>
          </a:ln>
        </p:spPr>
        <p:txBody>
          <a:bodyPr>
            <a:spAutoFit/>
          </a:bodyPr>
          <a:lstStyle/>
          <a:p>
            <a:r>
              <a:rPr lang="en-US" altLang="zh-CN"/>
              <a:t>In importing this file, Wavenology finds there is an intersection among some solids and reports a warning. </a:t>
            </a:r>
          </a:p>
          <a:p>
            <a:endParaRPr lang="en-US" altLang="zh-CN"/>
          </a:p>
          <a:p>
            <a:r>
              <a:rPr lang="en-US" altLang="zh-CN"/>
              <a:t>User needs to decide how to handle intersections. Here, we let the solid </a:t>
            </a:r>
            <a:r>
              <a:rPr lang="en-US" altLang="zh-CN" b="1" i="1"/>
              <a:t>Imported_3 </a:t>
            </a:r>
            <a:r>
              <a:rPr lang="en-US" altLang="zh-CN"/>
              <a:t>occupy the intersected region.</a:t>
            </a:r>
          </a:p>
          <a:p>
            <a:endParaRPr lang="en-US" altLang="zh-CN"/>
          </a:p>
          <a:p>
            <a:r>
              <a:rPr lang="en-US" altLang="zh-CN">
                <a:solidFill>
                  <a:srgbClr val="FF0000"/>
                </a:solidFill>
              </a:rPr>
              <a:t>Note: WCT provide a special treatment for the cylindrical mesh generation and elastic wave simulation. If user consider the imported models should not be reported as clashing and these clashes will not effect the final mesh and simulation. User can choose “</a:t>
            </a:r>
            <a:r>
              <a:rPr lang="en-US" altLang="zh-CN" b="1" i="1">
                <a:solidFill>
                  <a:srgbClr val="FF0000"/>
                </a:solidFill>
              </a:rPr>
              <a:t>None for following clash cases</a:t>
            </a:r>
            <a:r>
              <a:rPr lang="en-US" altLang="zh-CN">
                <a:solidFill>
                  <a:srgbClr val="FF0000"/>
                </a:solidFill>
              </a:rPr>
              <a:t>” to let WCT skip clash test.</a:t>
            </a:r>
          </a:p>
        </p:txBody>
      </p:sp>
      <p:sp>
        <p:nvSpPr>
          <p:cNvPr id="6" name="Slide Number Placeholder 5"/>
          <p:cNvSpPr>
            <a:spLocks noGrp="1"/>
          </p:cNvSpPr>
          <p:nvPr>
            <p:ph type="sldNum" sz="quarter" idx="12"/>
          </p:nvPr>
        </p:nvSpPr>
        <p:spPr/>
        <p:txBody>
          <a:bodyPr/>
          <a:lstStyle/>
          <a:p>
            <a:pPr>
              <a:defRPr/>
            </a:pPr>
            <a:fld id="{2762730E-A01E-409C-A00B-408FA1AF6B8A}" type="slidenum">
              <a:rPr lang="en-US" altLang="zh-CN" smtClean="0"/>
              <a:pPr>
                <a:defRPr/>
              </a:pPr>
              <a:t>100</a:t>
            </a:fld>
            <a:endParaRPr lang="en-US" altLang="zh-CN"/>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extBox 3"/>
          <p:cNvSpPr txBox="1">
            <a:spLocks noChangeArrowheads="1"/>
          </p:cNvSpPr>
          <p:nvPr/>
        </p:nvSpPr>
        <p:spPr bwMode="auto">
          <a:xfrm>
            <a:off x="609600" y="228600"/>
            <a:ext cx="6477000" cy="369888"/>
          </a:xfrm>
          <a:prstGeom prst="rect">
            <a:avLst/>
          </a:prstGeom>
          <a:noFill/>
          <a:ln w="9525">
            <a:noFill/>
            <a:miter lim="800000"/>
            <a:headEnd/>
            <a:tailEnd/>
          </a:ln>
        </p:spPr>
        <p:txBody>
          <a:bodyPr>
            <a:spAutoFit/>
          </a:bodyPr>
          <a:lstStyle/>
          <a:p>
            <a:r>
              <a:rPr lang="en-US" altLang="zh-CN"/>
              <a:t>Following is the shape of the imported solids and their names</a:t>
            </a:r>
          </a:p>
        </p:txBody>
      </p:sp>
      <p:pic>
        <p:nvPicPr>
          <p:cNvPr id="59395" name="Picture 2"/>
          <p:cNvPicPr>
            <a:picLocks noChangeAspect="1" noChangeArrowheads="1"/>
          </p:cNvPicPr>
          <p:nvPr/>
        </p:nvPicPr>
        <p:blipFill>
          <a:blip r:embed="rId2" cstate="print"/>
          <a:srcRect/>
          <a:stretch>
            <a:fillRect/>
          </a:stretch>
        </p:blipFill>
        <p:spPr bwMode="auto">
          <a:xfrm>
            <a:off x="914400" y="685800"/>
            <a:ext cx="3897313" cy="3248025"/>
          </a:xfrm>
          <a:prstGeom prst="rect">
            <a:avLst/>
          </a:prstGeom>
          <a:noFill/>
          <a:ln w="9525">
            <a:noFill/>
            <a:miter lim="800000"/>
            <a:headEnd/>
            <a:tailEnd/>
          </a:ln>
        </p:spPr>
      </p:pic>
      <p:pic>
        <p:nvPicPr>
          <p:cNvPr id="59396" name="Picture 3"/>
          <p:cNvPicPr>
            <a:picLocks noChangeAspect="1" noChangeArrowheads="1"/>
          </p:cNvPicPr>
          <p:nvPr/>
        </p:nvPicPr>
        <p:blipFill>
          <a:blip r:embed="rId3" cstate="print"/>
          <a:srcRect/>
          <a:stretch>
            <a:fillRect/>
          </a:stretch>
        </p:blipFill>
        <p:spPr bwMode="auto">
          <a:xfrm>
            <a:off x="5410200" y="1219200"/>
            <a:ext cx="1371600" cy="2009775"/>
          </a:xfrm>
          <a:prstGeom prst="rect">
            <a:avLst/>
          </a:prstGeom>
          <a:noFill/>
          <a:ln w="9525">
            <a:noFill/>
            <a:miter lim="800000"/>
            <a:headEnd/>
            <a:tailEnd/>
          </a:ln>
        </p:spPr>
      </p:pic>
      <p:pic>
        <p:nvPicPr>
          <p:cNvPr id="59397" name="Picture 4"/>
          <p:cNvPicPr>
            <a:picLocks noChangeAspect="1" noChangeArrowheads="1"/>
          </p:cNvPicPr>
          <p:nvPr/>
        </p:nvPicPr>
        <p:blipFill>
          <a:blip r:embed="rId4" cstate="print"/>
          <a:srcRect/>
          <a:stretch>
            <a:fillRect/>
          </a:stretch>
        </p:blipFill>
        <p:spPr bwMode="auto">
          <a:xfrm>
            <a:off x="4114800" y="4191000"/>
            <a:ext cx="3578225" cy="2424113"/>
          </a:xfrm>
          <a:prstGeom prst="rect">
            <a:avLst/>
          </a:prstGeom>
          <a:noFill/>
          <a:ln w="9525">
            <a:noFill/>
            <a:miter lim="800000"/>
            <a:headEnd/>
            <a:tailEnd/>
          </a:ln>
        </p:spPr>
      </p:pic>
      <p:sp>
        <p:nvSpPr>
          <p:cNvPr id="59398" name="TextBox 7"/>
          <p:cNvSpPr txBox="1">
            <a:spLocks noChangeArrowheads="1"/>
          </p:cNvSpPr>
          <p:nvPr/>
        </p:nvSpPr>
        <p:spPr bwMode="auto">
          <a:xfrm>
            <a:off x="533400" y="4648200"/>
            <a:ext cx="2362200" cy="1200150"/>
          </a:xfrm>
          <a:prstGeom prst="rect">
            <a:avLst/>
          </a:prstGeom>
          <a:noFill/>
          <a:ln w="9525">
            <a:noFill/>
            <a:miter lim="800000"/>
            <a:headEnd/>
            <a:tailEnd/>
          </a:ln>
        </p:spPr>
        <p:txBody>
          <a:bodyPr>
            <a:spAutoFit/>
          </a:bodyPr>
          <a:lstStyle/>
          <a:p>
            <a:r>
              <a:rPr lang="en-US" altLang="zh-CN"/>
              <a:t>User can check the name-shape mapping by select a solid in the tree.</a:t>
            </a:r>
          </a:p>
        </p:txBody>
      </p:sp>
      <p:sp>
        <p:nvSpPr>
          <p:cNvPr id="7" name="Slide Number Placeholder 6"/>
          <p:cNvSpPr>
            <a:spLocks noGrp="1"/>
          </p:cNvSpPr>
          <p:nvPr>
            <p:ph type="sldNum" sz="quarter" idx="12"/>
          </p:nvPr>
        </p:nvSpPr>
        <p:spPr/>
        <p:txBody>
          <a:bodyPr/>
          <a:lstStyle/>
          <a:p>
            <a:pPr>
              <a:defRPr/>
            </a:pPr>
            <a:fld id="{2762730E-A01E-409C-A00B-408FA1AF6B8A}" type="slidenum">
              <a:rPr lang="en-US" altLang="zh-CN" smtClean="0"/>
              <a:pPr>
                <a:defRPr/>
              </a:pPr>
              <a:t>101</a:t>
            </a:fld>
            <a:endParaRPr lang="en-US" altLang="zh-CN"/>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extBox 3"/>
          <p:cNvSpPr txBox="1">
            <a:spLocks noChangeArrowheads="1"/>
          </p:cNvSpPr>
          <p:nvPr/>
        </p:nvSpPr>
        <p:spPr bwMode="auto">
          <a:xfrm>
            <a:off x="609600" y="304800"/>
            <a:ext cx="6477000" cy="923925"/>
          </a:xfrm>
          <a:prstGeom prst="rect">
            <a:avLst/>
          </a:prstGeom>
          <a:noFill/>
          <a:ln w="9525">
            <a:noFill/>
            <a:miter lim="800000"/>
            <a:headEnd/>
            <a:tailEnd/>
          </a:ln>
        </p:spPr>
        <p:txBody>
          <a:bodyPr>
            <a:spAutoFit/>
          </a:bodyPr>
          <a:lstStyle/>
          <a:p>
            <a:r>
              <a:rPr lang="en-US" altLang="zh-CN"/>
              <a:t>The current Cylindrical mesh generator only supports Z axis as the rotation axis, but the imported solids can be X aligned. Therefore, we need to align all solids to Z axis by </a:t>
            </a:r>
            <a:r>
              <a:rPr lang="en-US" altLang="zh-CN" b="1">
                <a:solidFill>
                  <a:srgbClr val="0070C0"/>
                </a:solidFill>
              </a:rPr>
              <a:t>Rotation</a:t>
            </a:r>
            <a:r>
              <a:rPr lang="en-US" altLang="zh-CN"/>
              <a:t>.</a:t>
            </a:r>
          </a:p>
        </p:txBody>
      </p:sp>
      <p:pic>
        <p:nvPicPr>
          <p:cNvPr id="60419" name="Picture 2"/>
          <p:cNvPicPr>
            <a:picLocks noChangeAspect="1" noChangeArrowheads="1"/>
          </p:cNvPicPr>
          <p:nvPr/>
        </p:nvPicPr>
        <p:blipFill>
          <a:blip r:embed="rId2" cstate="print"/>
          <a:srcRect/>
          <a:stretch>
            <a:fillRect/>
          </a:stretch>
        </p:blipFill>
        <p:spPr bwMode="auto">
          <a:xfrm>
            <a:off x="685800" y="1747838"/>
            <a:ext cx="3124200" cy="2919412"/>
          </a:xfrm>
          <a:prstGeom prst="rect">
            <a:avLst/>
          </a:prstGeom>
          <a:noFill/>
          <a:ln w="9525">
            <a:noFill/>
            <a:miter lim="800000"/>
            <a:headEnd/>
            <a:tailEnd/>
          </a:ln>
        </p:spPr>
      </p:pic>
      <p:sp>
        <p:nvSpPr>
          <p:cNvPr id="60420" name="TextBox 5"/>
          <p:cNvSpPr txBox="1">
            <a:spLocks noChangeArrowheads="1"/>
          </p:cNvSpPr>
          <p:nvPr/>
        </p:nvSpPr>
        <p:spPr bwMode="auto">
          <a:xfrm>
            <a:off x="457200" y="4953000"/>
            <a:ext cx="2438400" cy="1016000"/>
          </a:xfrm>
          <a:prstGeom prst="rect">
            <a:avLst/>
          </a:prstGeom>
          <a:noFill/>
          <a:ln w="9525">
            <a:noFill/>
            <a:miter lim="800000"/>
            <a:headEnd/>
            <a:tailEnd/>
          </a:ln>
        </p:spPr>
        <p:txBody>
          <a:bodyPr>
            <a:spAutoFit/>
          </a:bodyPr>
          <a:lstStyle/>
          <a:p>
            <a:r>
              <a:rPr lang="en-US" sz="1200"/>
              <a:t>Press “ctrl” key and use mouse left button to select all solids, then press mouse right button to popup </a:t>
            </a:r>
            <a:r>
              <a:rPr lang="en-US" sz="1200" b="1" i="1">
                <a:solidFill>
                  <a:srgbClr val="0070C0"/>
                </a:solidFill>
              </a:rPr>
              <a:t>Solid Transform Menu</a:t>
            </a:r>
            <a:r>
              <a:rPr lang="en-US" sz="1200"/>
              <a:t>.</a:t>
            </a:r>
          </a:p>
          <a:p>
            <a:r>
              <a:rPr lang="en-US" sz="1200"/>
              <a:t>Press “</a:t>
            </a:r>
            <a:r>
              <a:rPr lang="en-US" sz="1200" b="1">
                <a:solidFill>
                  <a:srgbClr val="0070C0"/>
                </a:solidFill>
              </a:rPr>
              <a:t>Rotate</a:t>
            </a:r>
            <a:r>
              <a:rPr lang="en-US" sz="1200"/>
              <a:t>” menu.</a:t>
            </a:r>
          </a:p>
        </p:txBody>
      </p:sp>
      <p:sp>
        <p:nvSpPr>
          <p:cNvPr id="60421" name="TextBox 7"/>
          <p:cNvSpPr txBox="1">
            <a:spLocks noChangeArrowheads="1"/>
          </p:cNvSpPr>
          <p:nvPr/>
        </p:nvSpPr>
        <p:spPr bwMode="auto">
          <a:xfrm>
            <a:off x="4648200" y="3429000"/>
            <a:ext cx="4038600" cy="646113"/>
          </a:xfrm>
          <a:prstGeom prst="rect">
            <a:avLst/>
          </a:prstGeom>
          <a:noFill/>
          <a:ln w="9525">
            <a:noFill/>
            <a:miter lim="800000"/>
            <a:headEnd/>
            <a:tailEnd/>
          </a:ln>
        </p:spPr>
        <p:txBody>
          <a:bodyPr>
            <a:spAutoFit/>
          </a:bodyPr>
          <a:lstStyle/>
          <a:p>
            <a:r>
              <a:rPr lang="en-US" sz="1200"/>
              <a:t>Let all solids rotate -90 degree along Y axis.</a:t>
            </a:r>
          </a:p>
          <a:p>
            <a:r>
              <a:rPr lang="en-US" sz="1200"/>
              <a:t>The input is shown in above dialog.</a:t>
            </a:r>
          </a:p>
          <a:p>
            <a:r>
              <a:rPr lang="en-US" sz="1200">
                <a:solidFill>
                  <a:srgbClr val="0070C0"/>
                </a:solidFill>
              </a:rPr>
              <a:t>Note: CCW is positive degree, CW is negative degree.</a:t>
            </a:r>
          </a:p>
        </p:txBody>
      </p:sp>
      <p:pic>
        <p:nvPicPr>
          <p:cNvPr id="60422" name="Picture 4"/>
          <p:cNvPicPr>
            <a:picLocks noChangeAspect="1" noChangeArrowheads="1"/>
          </p:cNvPicPr>
          <p:nvPr/>
        </p:nvPicPr>
        <p:blipFill>
          <a:blip r:embed="rId3" cstate="print"/>
          <a:srcRect/>
          <a:stretch>
            <a:fillRect/>
          </a:stretch>
        </p:blipFill>
        <p:spPr bwMode="auto">
          <a:xfrm>
            <a:off x="5410200" y="4267200"/>
            <a:ext cx="1981200" cy="2333625"/>
          </a:xfrm>
          <a:prstGeom prst="rect">
            <a:avLst/>
          </a:prstGeom>
          <a:noFill/>
          <a:ln w="9525">
            <a:noFill/>
            <a:miter lim="800000"/>
            <a:headEnd/>
            <a:tailEnd/>
          </a:ln>
        </p:spPr>
      </p:pic>
      <p:pic>
        <p:nvPicPr>
          <p:cNvPr id="60423" name="Picture 5"/>
          <p:cNvPicPr>
            <a:picLocks noChangeAspect="1" noChangeArrowheads="1"/>
          </p:cNvPicPr>
          <p:nvPr/>
        </p:nvPicPr>
        <p:blipFill>
          <a:blip r:embed="rId4" cstate="print"/>
          <a:srcRect/>
          <a:stretch>
            <a:fillRect/>
          </a:stretch>
        </p:blipFill>
        <p:spPr bwMode="auto">
          <a:xfrm>
            <a:off x="4495800" y="1371600"/>
            <a:ext cx="3933825" cy="1758950"/>
          </a:xfrm>
          <a:prstGeom prst="rect">
            <a:avLst/>
          </a:prstGeom>
          <a:noFill/>
          <a:ln w="9525">
            <a:noFill/>
            <a:miter lim="800000"/>
            <a:headEnd/>
            <a:tailEnd/>
          </a:ln>
        </p:spPr>
      </p:pic>
      <p:sp>
        <p:nvSpPr>
          <p:cNvPr id="8" name="Slide Number Placeholder 7"/>
          <p:cNvSpPr>
            <a:spLocks noGrp="1"/>
          </p:cNvSpPr>
          <p:nvPr>
            <p:ph type="sldNum" sz="quarter" idx="12"/>
          </p:nvPr>
        </p:nvSpPr>
        <p:spPr/>
        <p:txBody>
          <a:bodyPr/>
          <a:lstStyle/>
          <a:p>
            <a:pPr>
              <a:defRPr/>
            </a:pPr>
            <a:fld id="{2762730E-A01E-409C-A00B-408FA1AF6B8A}" type="slidenum">
              <a:rPr lang="en-US" altLang="zh-CN" smtClean="0"/>
              <a:pPr>
                <a:defRPr/>
              </a:pPr>
              <a:t>102</a:t>
            </a:fld>
            <a:endParaRPr lang="en-US" altLang="zh-CN"/>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extBox 3"/>
          <p:cNvSpPr txBox="1">
            <a:spLocks noChangeArrowheads="1"/>
          </p:cNvSpPr>
          <p:nvPr/>
        </p:nvSpPr>
        <p:spPr bwMode="auto">
          <a:xfrm>
            <a:off x="609600" y="304800"/>
            <a:ext cx="6477000" cy="923925"/>
          </a:xfrm>
          <a:prstGeom prst="rect">
            <a:avLst/>
          </a:prstGeom>
          <a:noFill/>
          <a:ln w="9525">
            <a:noFill/>
            <a:miter lim="800000"/>
            <a:headEnd/>
            <a:tailEnd/>
          </a:ln>
        </p:spPr>
        <p:txBody>
          <a:bodyPr>
            <a:spAutoFit/>
          </a:bodyPr>
          <a:lstStyle/>
          <a:p>
            <a:r>
              <a:rPr lang="en-US" altLang="zh-CN"/>
              <a:t>Define different materials for different components.</a:t>
            </a:r>
          </a:p>
          <a:p>
            <a:endParaRPr lang="en-US" altLang="zh-CN"/>
          </a:p>
          <a:p>
            <a:r>
              <a:rPr lang="en-US" altLang="zh-CN"/>
              <a:t>Here, we define </a:t>
            </a:r>
            <a:r>
              <a:rPr lang="en-US" altLang="zh-CN">
                <a:solidFill>
                  <a:srgbClr val="0070C0"/>
                </a:solidFill>
              </a:rPr>
              <a:t>metal1</a:t>
            </a:r>
            <a:r>
              <a:rPr lang="en-US" altLang="zh-CN"/>
              <a:t>, </a:t>
            </a:r>
            <a:r>
              <a:rPr lang="en-US" altLang="zh-CN">
                <a:solidFill>
                  <a:srgbClr val="0070C0"/>
                </a:solidFill>
              </a:rPr>
              <a:t>metal2</a:t>
            </a:r>
            <a:r>
              <a:rPr lang="en-US" altLang="zh-CN"/>
              <a:t> and </a:t>
            </a:r>
            <a:r>
              <a:rPr lang="en-US" altLang="zh-CN">
                <a:solidFill>
                  <a:srgbClr val="0070C0"/>
                </a:solidFill>
              </a:rPr>
              <a:t>metal3</a:t>
            </a:r>
            <a:r>
              <a:rPr lang="en-US" altLang="zh-CN"/>
              <a:t>.</a:t>
            </a:r>
          </a:p>
        </p:txBody>
      </p:sp>
      <p:pic>
        <p:nvPicPr>
          <p:cNvPr id="61443" name="Picture 2"/>
          <p:cNvPicPr>
            <a:picLocks noChangeAspect="1" noChangeArrowheads="1"/>
          </p:cNvPicPr>
          <p:nvPr/>
        </p:nvPicPr>
        <p:blipFill>
          <a:blip r:embed="rId2" cstate="print"/>
          <a:srcRect/>
          <a:stretch>
            <a:fillRect/>
          </a:stretch>
        </p:blipFill>
        <p:spPr bwMode="auto">
          <a:xfrm>
            <a:off x="381000" y="1751013"/>
            <a:ext cx="2505075" cy="647700"/>
          </a:xfrm>
          <a:prstGeom prst="rect">
            <a:avLst/>
          </a:prstGeom>
          <a:noFill/>
          <a:ln w="9525">
            <a:noFill/>
            <a:miter lim="800000"/>
            <a:headEnd/>
            <a:tailEnd/>
          </a:ln>
        </p:spPr>
      </p:pic>
      <p:pic>
        <p:nvPicPr>
          <p:cNvPr id="61444" name="Picture 2"/>
          <p:cNvPicPr>
            <a:picLocks noChangeAspect="1" noChangeArrowheads="1"/>
          </p:cNvPicPr>
          <p:nvPr/>
        </p:nvPicPr>
        <p:blipFill>
          <a:blip r:embed="rId2" cstate="print"/>
          <a:srcRect/>
          <a:stretch>
            <a:fillRect/>
          </a:stretch>
        </p:blipFill>
        <p:spPr bwMode="auto">
          <a:xfrm>
            <a:off x="3276600" y="1676400"/>
            <a:ext cx="2505075" cy="647700"/>
          </a:xfrm>
          <a:prstGeom prst="rect">
            <a:avLst/>
          </a:prstGeom>
          <a:noFill/>
          <a:ln w="9525">
            <a:noFill/>
            <a:miter lim="800000"/>
            <a:headEnd/>
            <a:tailEnd/>
          </a:ln>
        </p:spPr>
      </p:pic>
      <p:pic>
        <p:nvPicPr>
          <p:cNvPr id="61445" name="Picture 2"/>
          <p:cNvPicPr>
            <a:picLocks noChangeAspect="1" noChangeArrowheads="1"/>
          </p:cNvPicPr>
          <p:nvPr/>
        </p:nvPicPr>
        <p:blipFill>
          <a:blip r:embed="rId2" cstate="print"/>
          <a:srcRect/>
          <a:stretch>
            <a:fillRect/>
          </a:stretch>
        </p:blipFill>
        <p:spPr bwMode="auto">
          <a:xfrm>
            <a:off x="6324600" y="1676400"/>
            <a:ext cx="2505075" cy="647700"/>
          </a:xfrm>
          <a:prstGeom prst="rect">
            <a:avLst/>
          </a:prstGeom>
          <a:noFill/>
          <a:ln w="9525">
            <a:noFill/>
            <a:miter lim="800000"/>
            <a:headEnd/>
            <a:tailEnd/>
          </a:ln>
        </p:spPr>
      </p:pic>
      <p:pic>
        <p:nvPicPr>
          <p:cNvPr id="61446" name="Picture 9"/>
          <p:cNvPicPr>
            <a:picLocks noChangeAspect="1" noChangeArrowheads="1"/>
          </p:cNvPicPr>
          <p:nvPr/>
        </p:nvPicPr>
        <p:blipFill>
          <a:blip r:embed="rId3" cstate="print"/>
          <a:srcRect/>
          <a:stretch>
            <a:fillRect/>
          </a:stretch>
        </p:blipFill>
        <p:spPr bwMode="auto">
          <a:xfrm>
            <a:off x="304800" y="3124200"/>
            <a:ext cx="2525713" cy="2936875"/>
          </a:xfrm>
          <a:prstGeom prst="rect">
            <a:avLst/>
          </a:prstGeom>
          <a:noFill/>
          <a:ln w="9525">
            <a:noFill/>
            <a:miter lim="800000"/>
            <a:headEnd/>
            <a:tailEnd/>
          </a:ln>
        </p:spPr>
      </p:pic>
      <p:pic>
        <p:nvPicPr>
          <p:cNvPr id="61447" name="Picture 10"/>
          <p:cNvPicPr>
            <a:picLocks noChangeAspect="1" noChangeArrowheads="1"/>
          </p:cNvPicPr>
          <p:nvPr/>
        </p:nvPicPr>
        <p:blipFill>
          <a:blip r:embed="rId4" cstate="print"/>
          <a:srcRect/>
          <a:stretch>
            <a:fillRect/>
          </a:stretch>
        </p:blipFill>
        <p:spPr bwMode="auto">
          <a:xfrm>
            <a:off x="3200400" y="3124200"/>
            <a:ext cx="2546350" cy="2962275"/>
          </a:xfrm>
          <a:prstGeom prst="rect">
            <a:avLst/>
          </a:prstGeom>
          <a:noFill/>
          <a:ln w="9525">
            <a:noFill/>
            <a:miter lim="800000"/>
            <a:headEnd/>
            <a:tailEnd/>
          </a:ln>
        </p:spPr>
      </p:pic>
      <p:pic>
        <p:nvPicPr>
          <p:cNvPr id="61448" name="Picture 11"/>
          <p:cNvPicPr>
            <a:picLocks noChangeAspect="1" noChangeArrowheads="1"/>
          </p:cNvPicPr>
          <p:nvPr/>
        </p:nvPicPr>
        <p:blipFill>
          <a:blip r:embed="rId5" cstate="print"/>
          <a:srcRect/>
          <a:stretch>
            <a:fillRect/>
          </a:stretch>
        </p:blipFill>
        <p:spPr bwMode="auto">
          <a:xfrm>
            <a:off x="6248400" y="3124200"/>
            <a:ext cx="2546350" cy="2962275"/>
          </a:xfrm>
          <a:prstGeom prst="rect">
            <a:avLst/>
          </a:prstGeom>
          <a:noFill/>
          <a:ln w="9525">
            <a:noFill/>
            <a:miter lim="800000"/>
            <a:headEnd/>
            <a:tailEnd/>
          </a:ln>
        </p:spPr>
      </p:pic>
      <p:sp>
        <p:nvSpPr>
          <p:cNvPr id="9" name="Slide Number Placeholder 8"/>
          <p:cNvSpPr>
            <a:spLocks noGrp="1"/>
          </p:cNvSpPr>
          <p:nvPr>
            <p:ph type="sldNum" sz="quarter" idx="12"/>
          </p:nvPr>
        </p:nvSpPr>
        <p:spPr/>
        <p:txBody>
          <a:bodyPr/>
          <a:lstStyle/>
          <a:p>
            <a:pPr>
              <a:defRPr/>
            </a:pPr>
            <a:fld id="{2762730E-A01E-409C-A00B-408FA1AF6B8A}" type="slidenum">
              <a:rPr lang="en-US" altLang="zh-CN" smtClean="0"/>
              <a:pPr>
                <a:defRPr/>
              </a:pPr>
              <a:t>103</a:t>
            </a:fld>
            <a:endParaRPr lang="en-US" altLang="zh-CN"/>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extBox 3"/>
          <p:cNvSpPr txBox="1">
            <a:spLocks noChangeArrowheads="1"/>
          </p:cNvSpPr>
          <p:nvPr/>
        </p:nvSpPr>
        <p:spPr bwMode="auto">
          <a:xfrm>
            <a:off x="609600" y="304800"/>
            <a:ext cx="5410200" cy="369888"/>
          </a:xfrm>
          <a:prstGeom prst="rect">
            <a:avLst/>
          </a:prstGeom>
          <a:noFill/>
          <a:ln w="9525">
            <a:noFill/>
            <a:miter lim="800000"/>
            <a:headEnd/>
            <a:tailEnd/>
          </a:ln>
        </p:spPr>
        <p:txBody>
          <a:bodyPr>
            <a:spAutoFit/>
          </a:bodyPr>
          <a:lstStyle/>
          <a:p>
            <a:r>
              <a:rPr lang="en-US" altLang="zh-CN"/>
              <a:t>Assign different components by different materials</a:t>
            </a:r>
          </a:p>
        </p:txBody>
      </p:sp>
      <p:pic>
        <p:nvPicPr>
          <p:cNvPr id="62467" name="Picture 2"/>
          <p:cNvPicPr>
            <a:picLocks noChangeAspect="1" noChangeArrowheads="1"/>
          </p:cNvPicPr>
          <p:nvPr/>
        </p:nvPicPr>
        <p:blipFill>
          <a:blip r:embed="rId2" cstate="print"/>
          <a:srcRect/>
          <a:stretch>
            <a:fillRect/>
          </a:stretch>
        </p:blipFill>
        <p:spPr bwMode="auto">
          <a:xfrm>
            <a:off x="3276600" y="2438400"/>
            <a:ext cx="3154363" cy="2781300"/>
          </a:xfrm>
          <a:prstGeom prst="rect">
            <a:avLst/>
          </a:prstGeom>
          <a:noFill/>
          <a:ln w="9525">
            <a:noFill/>
            <a:miter lim="800000"/>
            <a:headEnd/>
            <a:tailEnd/>
          </a:ln>
        </p:spPr>
      </p:pic>
      <p:sp>
        <p:nvSpPr>
          <p:cNvPr id="62468" name="TextBox 5"/>
          <p:cNvSpPr txBox="1">
            <a:spLocks noChangeArrowheads="1"/>
          </p:cNvSpPr>
          <p:nvPr/>
        </p:nvSpPr>
        <p:spPr bwMode="auto">
          <a:xfrm>
            <a:off x="609600" y="1066800"/>
            <a:ext cx="7315200" cy="369888"/>
          </a:xfrm>
          <a:prstGeom prst="rect">
            <a:avLst/>
          </a:prstGeom>
          <a:noFill/>
          <a:ln w="9525">
            <a:noFill/>
            <a:miter lim="800000"/>
            <a:headEnd/>
            <a:tailEnd/>
          </a:ln>
        </p:spPr>
        <p:txBody>
          <a:bodyPr>
            <a:spAutoFit/>
          </a:bodyPr>
          <a:lstStyle/>
          <a:p>
            <a:r>
              <a:rPr lang="en-US"/>
              <a:t>For example, assign component “</a:t>
            </a:r>
            <a:r>
              <a:rPr lang="en-US">
                <a:solidFill>
                  <a:srgbClr val="0070C0"/>
                </a:solidFill>
              </a:rPr>
              <a:t>Imported_1</a:t>
            </a:r>
            <a:r>
              <a:rPr lang="en-US"/>
              <a:t>” by material </a:t>
            </a:r>
            <a:r>
              <a:rPr lang="en-US">
                <a:solidFill>
                  <a:srgbClr val="0070C0"/>
                </a:solidFill>
              </a:rPr>
              <a:t>metal1</a:t>
            </a:r>
          </a:p>
        </p:txBody>
      </p:sp>
      <p:pic>
        <p:nvPicPr>
          <p:cNvPr id="62469" name="Picture 3"/>
          <p:cNvPicPr>
            <a:picLocks noChangeAspect="1" noChangeArrowheads="1"/>
          </p:cNvPicPr>
          <p:nvPr/>
        </p:nvPicPr>
        <p:blipFill>
          <a:blip r:embed="rId3" cstate="print"/>
          <a:srcRect/>
          <a:stretch>
            <a:fillRect/>
          </a:stretch>
        </p:blipFill>
        <p:spPr bwMode="auto">
          <a:xfrm>
            <a:off x="228600" y="2514600"/>
            <a:ext cx="2717800" cy="2152650"/>
          </a:xfrm>
          <a:prstGeom prst="rect">
            <a:avLst/>
          </a:prstGeom>
          <a:noFill/>
          <a:ln w="9525">
            <a:noFill/>
            <a:miter lim="800000"/>
            <a:headEnd/>
            <a:tailEnd/>
          </a:ln>
        </p:spPr>
      </p:pic>
      <p:sp>
        <p:nvSpPr>
          <p:cNvPr id="62470" name="TextBox 7"/>
          <p:cNvSpPr txBox="1">
            <a:spLocks noChangeArrowheads="1"/>
          </p:cNvSpPr>
          <p:nvPr/>
        </p:nvSpPr>
        <p:spPr bwMode="auto">
          <a:xfrm>
            <a:off x="457200" y="1752600"/>
            <a:ext cx="1905000" cy="461963"/>
          </a:xfrm>
          <a:prstGeom prst="rect">
            <a:avLst/>
          </a:prstGeom>
          <a:noFill/>
          <a:ln w="9525">
            <a:noFill/>
            <a:miter lim="800000"/>
            <a:headEnd/>
            <a:tailEnd/>
          </a:ln>
        </p:spPr>
        <p:txBody>
          <a:bodyPr>
            <a:spAutoFit/>
          </a:bodyPr>
          <a:lstStyle/>
          <a:p>
            <a:r>
              <a:rPr lang="en-US" sz="1200"/>
              <a:t>double click treenode “</a:t>
            </a:r>
            <a:r>
              <a:rPr lang="en-US" sz="1200">
                <a:solidFill>
                  <a:srgbClr val="0070C0"/>
                </a:solidFill>
              </a:rPr>
              <a:t>Imported_1</a:t>
            </a:r>
            <a:r>
              <a:rPr lang="en-US" sz="1200"/>
              <a:t>” </a:t>
            </a:r>
          </a:p>
        </p:txBody>
      </p:sp>
      <p:sp>
        <p:nvSpPr>
          <p:cNvPr id="62471" name="TextBox 8"/>
          <p:cNvSpPr txBox="1">
            <a:spLocks noChangeArrowheads="1"/>
          </p:cNvSpPr>
          <p:nvPr/>
        </p:nvSpPr>
        <p:spPr bwMode="auto">
          <a:xfrm>
            <a:off x="3733800" y="1752600"/>
            <a:ext cx="1905000" cy="461963"/>
          </a:xfrm>
          <a:prstGeom prst="rect">
            <a:avLst/>
          </a:prstGeom>
          <a:noFill/>
          <a:ln w="9525">
            <a:noFill/>
            <a:miter lim="800000"/>
            <a:headEnd/>
            <a:tailEnd/>
          </a:ln>
        </p:spPr>
        <p:txBody>
          <a:bodyPr>
            <a:spAutoFit/>
          </a:bodyPr>
          <a:lstStyle/>
          <a:p>
            <a:r>
              <a:rPr lang="en-US" sz="1200"/>
              <a:t>Modify material to </a:t>
            </a:r>
            <a:r>
              <a:rPr lang="en-US" sz="1200">
                <a:solidFill>
                  <a:srgbClr val="0070C0"/>
                </a:solidFill>
              </a:rPr>
              <a:t>metal1</a:t>
            </a:r>
            <a:r>
              <a:rPr lang="en-US" sz="1200"/>
              <a:t>, then press “</a:t>
            </a:r>
            <a:r>
              <a:rPr lang="en-US" sz="1200">
                <a:solidFill>
                  <a:srgbClr val="0070C0"/>
                </a:solidFill>
              </a:rPr>
              <a:t>OK</a:t>
            </a:r>
            <a:r>
              <a:rPr lang="en-US" sz="1200"/>
              <a:t>”</a:t>
            </a:r>
          </a:p>
        </p:txBody>
      </p:sp>
      <p:sp>
        <p:nvSpPr>
          <p:cNvPr id="62472" name="TextBox 9"/>
          <p:cNvSpPr txBox="1">
            <a:spLocks noChangeArrowheads="1"/>
          </p:cNvSpPr>
          <p:nvPr/>
        </p:nvSpPr>
        <p:spPr bwMode="auto">
          <a:xfrm>
            <a:off x="7239000" y="1828800"/>
            <a:ext cx="990600" cy="276225"/>
          </a:xfrm>
          <a:prstGeom prst="rect">
            <a:avLst/>
          </a:prstGeom>
          <a:noFill/>
          <a:ln w="9525">
            <a:noFill/>
            <a:miter lim="800000"/>
            <a:headEnd/>
            <a:tailEnd/>
          </a:ln>
        </p:spPr>
        <p:txBody>
          <a:bodyPr>
            <a:spAutoFit/>
          </a:bodyPr>
          <a:lstStyle/>
          <a:p>
            <a:r>
              <a:rPr lang="en-US" sz="1200"/>
              <a:t>The result</a:t>
            </a:r>
          </a:p>
        </p:txBody>
      </p:sp>
      <p:pic>
        <p:nvPicPr>
          <p:cNvPr id="62473" name="Picture 4"/>
          <p:cNvPicPr>
            <a:picLocks noChangeAspect="1" noChangeArrowheads="1"/>
          </p:cNvPicPr>
          <p:nvPr/>
        </p:nvPicPr>
        <p:blipFill>
          <a:blip r:embed="rId4" cstate="print"/>
          <a:srcRect/>
          <a:stretch>
            <a:fillRect/>
          </a:stretch>
        </p:blipFill>
        <p:spPr bwMode="auto">
          <a:xfrm>
            <a:off x="6705600" y="2667000"/>
            <a:ext cx="2052638" cy="2238375"/>
          </a:xfrm>
          <a:prstGeom prst="rect">
            <a:avLst/>
          </a:prstGeom>
          <a:noFill/>
          <a:ln w="9525">
            <a:noFill/>
            <a:miter lim="800000"/>
            <a:headEnd/>
            <a:tailEnd/>
          </a:ln>
        </p:spPr>
      </p:pic>
      <p:sp>
        <p:nvSpPr>
          <p:cNvPr id="10" name="Slide Number Placeholder 9"/>
          <p:cNvSpPr>
            <a:spLocks noGrp="1"/>
          </p:cNvSpPr>
          <p:nvPr>
            <p:ph type="sldNum" sz="quarter" idx="12"/>
          </p:nvPr>
        </p:nvSpPr>
        <p:spPr/>
        <p:txBody>
          <a:bodyPr/>
          <a:lstStyle/>
          <a:p>
            <a:pPr>
              <a:defRPr/>
            </a:pPr>
            <a:fld id="{2762730E-A01E-409C-A00B-408FA1AF6B8A}" type="slidenum">
              <a:rPr lang="en-US" altLang="zh-CN" smtClean="0"/>
              <a:pPr>
                <a:defRPr/>
              </a:pPr>
              <a:t>104</a:t>
            </a:fld>
            <a:endParaRPr lang="en-US" altLang="zh-CN"/>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extBox 3"/>
          <p:cNvSpPr txBox="1">
            <a:spLocks noChangeArrowheads="1"/>
          </p:cNvSpPr>
          <p:nvPr/>
        </p:nvSpPr>
        <p:spPr bwMode="auto">
          <a:xfrm>
            <a:off x="1066800" y="152400"/>
            <a:ext cx="4953000" cy="369888"/>
          </a:xfrm>
          <a:prstGeom prst="rect">
            <a:avLst/>
          </a:prstGeom>
          <a:noFill/>
          <a:ln w="9525">
            <a:noFill/>
            <a:miter lim="800000"/>
            <a:headEnd/>
            <a:tailEnd/>
          </a:ln>
        </p:spPr>
        <p:txBody>
          <a:bodyPr>
            <a:spAutoFit/>
          </a:bodyPr>
          <a:lstStyle/>
          <a:p>
            <a:r>
              <a:rPr lang="en-US" altLang="zh-CN" b="1" i="1">
                <a:solidFill>
                  <a:srgbClr val="FF0000"/>
                </a:solidFill>
              </a:rPr>
              <a:t>Set up cylindrical mesh control</a:t>
            </a:r>
          </a:p>
        </p:txBody>
      </p:sp>
      <p:sp>
        <p:nvSpPr>
          <p:cNvPr id="63491" name="TextBox 9"/>
          <p:cNvSpPr txBox="1">
            <a:spLocks noChangeArrowheads="1"/>
          </p:cNvSpPr>
          <p:nvPr/>
        </p:nvSpPr>
        <p:spPr bwMode="auto">
          <a:xfrm>
            <a:off x="4572000" y="1219200"/>
            <a:ext cx="2590800" cy="646113"/>
          </a:xfrm>
          <a:prstGeom prst="rect">
            <a:avLst/>
          </a:prstGeom>
          <a:noFill/>
          <a:ln w="9525">
            <a:noFill/>
            <a:miter lim="800000"/>
            <a:headEnd/>
            <a:tailEnd/>
          </a:ln>
        </p:spPr>
        <p:txBody>
          <a:bodyPr>
            <a:spAutoFit/>
          </a:bodyPr>
          <a:lstStyle/>
          <a:p>
            <a:r>
              <a:rPr lang="en-US"/>
              <a:t>Computation domain boundary and size</a:t>
            </a:r>
          </a:p>
        </p:txBody>
      </p:sp>
      <p:sp>
        <p:nvSpPr>
          <p:cNvPr id="63492" name="TextBox 10"/>
          <p:cNvSpPr txBox="1">
            <a:spLocks noChangeArrowheads="1"/>
          </p:cNvSpPr>
          <p:nvPr/>
        </p:nvSpPr>
        <p:spPr bwMode="auto">
          <a:xfrm>
            <a:off x="4724400" y="5181600"/>
            <a:ext cx="1600200" cy="369888"/>
          </a:xfrm>
          <a:prstGeom prst="rect">
            <a:avLst/>
          </a:prstGeom>
          <a:noFill/>
          <a:ln w="9525">
            <a:noFill/>
            <a:miter lim="800000"/>
            <a:headEnd/>
            <a:tailEnd/>
          </a:ln>
        </p:spPr>
        <p:txBody>
          <a:bodyPr>
            <a:spAutoFit/>
          </a:bodyPr>
          <a:lstStyle/>
          <a:p>
            <a:r>
              <a:rPr lang="en-US"/>
              <a:t>Mesh setup</a:t>
            </a:r>
          </a:p>
        </p:txBody>
      </p:sp>
      <p:pic>
        <p:nvPicPr>
          <p:cNvPr id="63493" name="Picture 10"/>
          <p:cNvPicPr>
            <a:picLocks noChangeAspect="1" noChangeArrowheads="1"/>
          </p:cNvPicPr>
          <p:nvPr/>
        </p:nvPicPr>
        <p:blipFill>
          <a:blip r:embed="rId2" cstate="print"/>
          <a:srcRect/>
          <a:stretch>
            <a:fillRect/>
          </a:stretch>
        </p:blipFill>
        <p:spPr bwMode="auto">
          <a:xfrm>
            <a:off x="762000" y="533400"/>
            <a:ext cx="3524250" cy="3081338"/>
          </a:xfrm>
          <a:prstGeom prst="rect">
            <a:avLst/>
          </a:prstGeom>
          <a:noFill/>
          <a:ln w="9525">
            <a:noFill/>
            <a:miter lim="800000"/>
            <a:headEnd/>
            <a:tailEnd/>
          </a:ln>
        </p:spPr>
      </p:pic>
      <p:pic>
        <p:nvPicPr>
          <p:cNvPr id="63494" name="Picture 11"/>
          <p:cNvPicPr>
            <a:picLocks noChangeAspect="1" noChangeArrowheads="1"/>
          </p:cNvPicPr>
          <p:nvPr/>
        </p:nvPicPr>
        <p:blipFill>
          <a:blip r:embed="rId3" cstate="print"/>
          <a:srcRect/>
          <a:stretch>
            <a:fillRect/>
          </a:stretch>
        </p:blipFill>
        <p:spPr bwMode="auto">
          <a:xfrm>
            <a:off x="762000" y="3657600"/>
            <a:ext cx="3505200" cy="3063875"/>
          </a:xfrm>
          <a:prstGeom prst="rect">
            <a:avLst/>
          </a:prstGeom>
          <a:noFill/>
          <a:ln w="9525">
            <a:noFill/>
            <a:miter lim="800000"/>
            <a:headEnd/>
            <a:tailEnd/>
          </a:ln>
        </p:spPr>
      </p:pic>
      <p:pic>
        <p:nvPicPr>
          <p:cNvPr id="63495" name="Picture 12"/>
          <p:cNvPicPr>
            <a:picLocks noChangeAspect="1" noChangeArrowheads="1"/>
          </p:cNvPicPr>
          <p:nvPr/>
        </p:nvPicPr>
        <p:blipFill>
          <a:blip r:embed="rId4" cstate="print"/>
          <a:srcRect/>
          <a:stretch>
            <a:fillRect/>
          </a:stretch>
        </p:blipFill>
        <p:spPr bwMode="auto">
          <a:xfrm>
            <a:off x="5715000" y="2133600"/>
            <a:ext cx="2613025" cy="2855913"/>
          </a:xfrm>
          <a:prstGeom prst="rect">
            <a:avLst/>
          </a:prstGeom>
          <a:noFill/>
          <a:ln w="9525">
            <a:noFill/>
            <a:miter lim="800000"/>
            <a:headEnd/>
            <a:tailEnd/>
          </a:ln>
        </p:spPr>
      </p:pic>
      <p:sp>
        <p:nvSpPr>
          <p:cNvPr id="8" name="Slide Number Placeholder 7"/>
          <p:cNvSpPr>
            <a:spLocks noGrp="1"/>
          </p:cNvSpPr>
          <p:nvPr>
            <p:ph type="sldNum" sz="quarter" idx="12"/>
          </p:nvPr>
        </p:nvSpPr>
        <p:spPr/>
        <p:txBody>
          <a:bodyPr/>
          <a:lstStyle/>
          <a:p>
            <a:pPr>
              <a:defRPr/>
            </a:pPr>
            <a:fld id="{2762730E-A01E-409C-A00B-408FA1AF6B8A}" type="slidenum">
              <a:rPr lang="en-US" altLang="zh-CN" smtClean="0"/>
              <a:pPr>
                <a:defRPr/>
              </a:pPr>
              <a:t>105</a:t>
            </a:fld>
            <a:endParaRPr lang="en-US" altLang="zh-CN"/>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extBox 3"/>
          <p:cNvSpPr txBox="1">
            <a:spLocks noChangeArrowheads="1"/>
          </p:cNvSpPr>
          <p:nvPr/>
        </p:nvSpPr>
        <p:spPr bwMode="auto">
          <a:xfrm>
            <a:off x="609600" y="1524000"/>
            <a:ext cx="4572000" cy="923925"/>
          </a:xfrm>
          <a:prstGeom prst="rect">
            <a:avLst/>
          </a:prstGeom>
          <a:noFill/>
          <a:ln w="9525">
            <a:noFill/>
            <a:miter lim="800000"/>
            <a:headEnd/>
            <a:tailEnd/>
          </a:ln>
        </p:spPr>
        <p:txBody>
          <a:bodyPr>
            <a:spAutoFit/>
          </a:bodyPr>
          <a:lstStyle/>
          <a:p>
            <a:r>
              <a:rPr lang="en-US" altLang="zh-CN"/>
              <a:t>After setting up cylindrical mesh control, User can export or display cylindrical mesh by</a:t>
            </a:r>
          </a:p>
        </p:txBody>
      </p:sp>
      <p:pic>
        <p:nvPicPr>
          <p:cNvPr id="64515" name="Picture 3"/>
          <p:cNvPicPr>
            <a:picLocks noChangeAspect="1" noChangeArrowheads="1"/>
          </p:cNvPicPr>
          <p:nvPr/>
        </p:nvPicPr>
        <p:blipFill>
          <a:blip r:embed="rId2" cstate="print"/>
          <a:srcRect/>
          <a:stretch>
            <a:fillRect/>
          </a:stretch>
        </p:blipFill>
        <p:spPr bwMode="auto">
          <a:xfrm>
            <a:off x="1066800" y="2895600"/>
            <a:ext cx="238125" cy="238125"/>
          </a:xfrm>
          <a:prstGeom prst="rect">
            <a:avLst/>
          </a:prstGeom>
          <a:noFill/>
          <a:ln w="9525">
            <a:noFill/>
            <a:miter lim="800000"/>
            <a:headEnd/>
            <a:tailEnd/>
          </a:ln>
        </p:spPr>
      </p:pic>
      <p:pic>
        <p:nvPicPr>
          <p:cNvPr id="64516" name="Picture 5"/>
          <p:cNvPicPr>
            <a:picLocks noChangeAspect="1" noChangeArrowheads="1"/>
          </p:cNvPicPr>
          <p:nvPr/>
        </p:nvPicPr>
        <p:blipFill>
          <a:blip r:embed="rId3" cstate="print"/>
          <a:srcRect/>
          <a:stretch>
            <a:fillRect/>
          </a:stretch>
        </p:blipFill>
        <p:spPr bwMode="auto">
          <a:xfrm>
            <a:off x="1143000" y="3886200"/>
            <a:ext cx="200025" cy="219075"/>
          </a:xfrm>
          <a:prstGeom prst="rect">
            <a:avLst/>
          </a:prstGeom>
          <a:noFill/>
          <a:ln w="9525">
            <a:noFill/>
            <a:miter lim="800000"/>
            <a:headEnd/>
            <a:tailEnd/>
          </a:ln>
        </p:spPr>
      </p:pic>
      <p:sp>
        <p:nvSpPr>
          <p:cNvPr id="64517" name="Rectangle 12"/>
          <p:cNvSpPr>
            <a:spLocks noChangeArrowheads="1"/>
          </p:cNvSpPr>
          <p:nvPr/>
        </p:nvSpPr>
        <p:spPr bwMode="auto">
          <a:xfrm>
            <a:off x="1524000" y="2819400"/>
            <a:ext cx="3200400" cy="646113"/>
          </a:xfrm>
          <a:prstGeom prst="rect">
            <a:avLst/>
          </a:prstGeom>
          <a:noFill/>
          <a:ln w="9525">
            <a:noFill/>
            <a:miter lim="800000"/>
            <a:headEnd/>
            <a:tailEnd/>
          </a:ln>
        </p:spPr>
        <p:txBody>
          <a:bodyPr>
            <a:spAutoFit/>
          </a:bodyPr>
          <a:lstStyle/>
          <a:p>
            <a:r>
              <a:rPr lang="en-US" altLang="zh-CN"/>
              <a:t>Generate cylindrical mesh and export the data file</a:t>
            </a:r>
          </a:p>
        </p:txBody>
      </p:sp>
      <p:sp>
        <p:nvSpPr>
          <p:cNvPr id="64518" name="Rectangle 15"/>
          <p:cNvSpPr>
            <a:spLocks noChangeArrowheads="1"/>
          </p:cNvSpPr>
          <p:nvPr/>
        </p:nvSpPr>
        <p:spPr bwMode="auto">
          <a:xfrm>
            <a:off x="1676400" y="3810000"/>
            <a:ext cx="2667000" cy="646113"/>
          </a:xfrm>
          <a:prstGeom prst="rect">
            <a:avLst/>
          </a:prstGeom>
          <a:noFill/>
          <a:ln w="9525">
            <a:noFill/>
            <a:miter lim="800000"/>
            <a:headEnd/>
            <a:tailEnd/>
          </a:ln>
        </p:spPr>
        <p:txBody>
          <a:bodyPr>
            <a:spAutoFit/>
          </a:bodyPr>
          <a:lstStyle/>
          <a:p>
            <a:r>
              <a:rPr lang="en-US" altLang="zh-CN"/>
              <a:t>Begin to show the cylindrical mesh </a:t>
            </a:r>
          </a:p>
        </p:txBody>
      </p:sp>
      <p:pic>
        <p:nvPicPr>
          <p:cNvPr id="64519" name="Picture 8"/>
          <p:cNvPicPr>
            <a:picLocks noChangeAspect="1" noChangeArrowheads="1"/>
          </p:cNvPicPr>
          <p:nvPr/>
        </p:nvPicPr>
        <p:blipFill>
          <a:blip r:embed="rId4" cstate="print"/>
          <a:srcRect/>
          <a:stretch>
            <a:fillRect/>
          </a:stretch>
        </p:blipFill>
        <p:spPr bwMode="auto">
          <a:xfrm>
            <a:off x="5257800" y="2057400"/>
            <a:ext cx="3641725" cy="4114800"/>
          </a:xfrm>
          <a:prstGeom prst="rect">
            <a:avLst/>
          </a:prstGeom>
          <a:noFill/>
          <a:ln w="9525">
            <a:noFill/>
            <a:miter lim="800000"/>
            <a:headEnd/>
            <a:tailEnd/>
          </a:ln>
        </p:spPr>
      </p:pic>
      <p:sp>
        <p:nvSpPr>
          <p:cNvPr id="8" name="Slide Number Placeholder 7"/>
          <p:cNvSpPr>
            <a:spLocks noGrp="1"/>
          </p:cNvSpPr>
          <p:nvPr>
            <p:ph type="sldNum" sz="quarter" idx="12"/>
          </p:nvPr>
        </p:nvSpPr>
        <p:spPr/>
        <p:txBody>
          <a:bodyPr/>
          <a:lstStyle/>
          <a:p>
            <a:pPr>
              <a:defRPr/>
            </a:pPr>
            <a:fld id="{2762730E-A01E-409C-A00B-408FA1AF6B8A}" type="slidenum">
              <a:rPr lang="en-US" altLang="zh-CN" smtClean="0"/>
              <a:pPr>
                <a:defRPr/>
              </a:pPr>
              <a:t>106</a:t>
            </a:fld>
            <a:endParaRPr lang="en-US" altLang="zh-CN"/>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304800" y="228600"/>
            <a:ext cx="8229600" cy="1143000"/>
          </a:xfrm>
        </p:spPr>
        <p:txBody>
          <a:bodyPr/>
          <a:lstStyle/>
          <a:p>
            <a:r>
              <a:rPr lang="en-US" altLang="en-US" smtClean="0"/>
              <a:t>Project Boundary Conditions</a:t>
            </a:r>
          </a:p>
        </p:txBody>
      </p:sp>
      <p:sp>
        <p:nvSpPr>
          <p:cNvPr id="17412" name="TextBox 4"/>
          <p:cNvSpPr txBox="1">
            <a:spLocks noChangeArrowheads="1"/>
          </p:cNvSpPr>
          <p:nvPr/>
        </p:nvSpPr>
        <p:spPr bwMode="auto">
          <a:xfrm>
            <a:off x="152400" y="2286000"/>
            <a:ext cx="3886200" cy="31393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dirty="0"/>
              <a:t>User needs to set up the boundary conditions for the problem.</a:t>
            </a:r>
          </a:p>
          <a:p>
            <a:pPr eaLnBrk="1" hangingPunct="1"/>
            <a:endParaRPr lang="en-US" altLang="en-US" dirty="0"/>
          </a:p>
          <a:p>
            <a:pPr eaLnBrk="1" hangingPunct="1"/>
            <a:r>
              <a:rPr lang="en-US" altLang="en-US" dirty="0"/>
              <a:t>Currently we support absorbing B.C. only (</a:t>
            </a:r>
            <a:r>
              <a:rPr lang="en-US" altLang="en-US" dirty="0">
                <a:solidFill>
                  <a:srgbClr val="0070C0"/>
                </a:solidFill>
              </a:rPr>
              <a:t>Open at input position</a:t>
            </a:r>
            <a:r>
              <a:rPr lang="en-US" altLang="en-US" dirty="0" smtClean="0"/>
              <a:t>), soft &amp; hard B.C. </a:t>
            </a:r>
            <a:r>
              <a:rPr lang="en-US" altLang="en-US" dirty="0"/>
              <a:t>for </a:t>
            </a:r>
            <a:r>
              <a:rPr lang="en-US" altLang="en-US" dirty="0" smtClean="0"/>
              <a:t>the Cartesian elastic </a:t>
            </a:r>
            <a:r>
              <a:rPr lang="en-US" altLang="en-US" dirty="0"/>
              <a:t>wave </a:t>
            </a:r>
            <a:r>
              <a:rPr lang="en-US" altLang="en-US" dirty="0" smtClean="0"/>
              <a:t>solver.</a:t>
            </a:r>
          </a:p>
          <a:p>
            <a:pPr eaLnBrk="1" hangingPunct="1"/>
            <a:endParaRPr lang="en-US" altLang="en-US" dirty="0" smtClean="0"/>
          </a:p>
          <a:p>
            <a:pPr eaLnBrk="1" hangingPunct="1"/>
            <a:r>
              <a:rPr lang="en-US" altLang="en-US" dirty="0" smtClean="0">
                <a:solidFill>
                  <a:srgbClr val="FF0000"/>
                </a:solidFill>
              </a:rPr>
              <a:t>For Periodic, Symmetry, Anti Symmetry B.C., they are not supported even they are listed.</a:t>
            </a:r>
            <a:endParaRPr lang="en-US" altLang="en-US" dirty="0">
              <a:solidFill>
                <a:srgbClr val="FF0000"/>
              </a:solidFill>
            </a:endParaRPr>
          </a:p>
        </p:txBody>
      </p:sp>
      <p:pic>
        <p:nvPicPr>
          <p:cNvPr id="60417" name="Picture 1"/>
          <p:cNvPicPr>
            <a:picLocks noChangeAspect="1" noChangeArrowheads="1"/>
          </p:cNvPicPr>
          <p:nvPr/>
        </p:nvPicPr>
        <p:blipFill>
          <a:blip r:embed="rId2" cstate="print"/>
          <a:srcRect/>
          <a:stretch>
            <a:fillRect/>
          </a:stretch>
        </p:blipFill>
        <p:spPr bwMode="auto">
          <a:xfrm>
            <a:off x="4114800" y="1905000"/>
            <a:ext cx="4657725" cy="4095750"/>
          </a:xfrm>
          <a:prstGeom prst="rect">
            <a:avLst/>
          </a:prstGeom>
          <a:noFill/>
          <a:ln w="9525">
            <a:noFill/>
            <a:miter lim="800000"/>
            <a:headEnd/>
            <a:tailEnd/>
          </a:ln>
        </p:spPr>
      </p:pic>
      <p:sp>
        <p:nvSpPr>
          <p:cNvPr id="6" name="Slide Number Placeholder 5"/>
          <p:cNvSpPr>
            <a:spLocks noGrp="1"/>
          </p:cNvSpPr>
          <p:nvPr>
            <p:ph type="sldNum" sz="quarter" idx="12"/>
          </p:nvPr>
        </p:nvSpPr>
        <p:spPr/>
        <p:txBody>
          <a:bodyPr/>
          <a:lstStyle/>
          <a:p>
            <a:pPr>
              <a:defRPr/>
            </a:pPr>
            <a:fld id="{2762730E-A01E-409C-A00B-408FA1AF6B8A}" type="slidenum">
              <a:rPr lang="en-US" altLang="zh-CN" smtClean="0"/>
              <a:pPr>
                <a:defRPr/>
              </a:pPr>
              <a:t>11</a:t>
            </a:fld>
            <a:endParaRPr lang="en-US" altLang="zh-CN"/>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altLang="zh-CN" smtClean="0"/>
              <a:t>Project Working Frequency and Excitation Pulse Types</a:t>
            </a:r>
            <a:endParaRPr lang="en-US" altLang="en-US" smtClean="0"/>
          </a:p>
        </p:txBody>
      </p:sp>
      <p:pic>
        <p:nvPicPr>
          <p:cNvPr id="18435"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038600" y="1905000"/>
            <a:ext cx="4543425" cy="3971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8436" name="TextBox 4"/>
          <p:cNvSpPr txBox="1">
            <a:spLocks noChangeArrowheads="1"/>
          </p:cNvSpPr>
          <p:nvPr/>
        </p:nvSpPr>
        <p:spPr bwMode="auto">
          <a:xfrm>
            <a:off x="228600" y="1828800"/>
            <a:ext cx="3657600" cy="4524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a:t>User needs to set up the maximum working frequency (fmax) of the problem.</a:t>
            </a:r>
          </a:p>
          <a:p>
            <a:pPr eaLnBrk="1" hangingPunct="1"/>
            <a:r>
              <a:rPr lang="en-US" altLang="en-US"/>
              <a:t>The sampling density of mesh is determined by f</a:t>
            </a:r>
            <a:r>
              <a:rPr lang="en-US" altLang="en-US" b="1"/>
              <a:t>max</a:t>
            </a:r>
            <a:r>
              <a:rPr lang="en-US" altLang="en-US"/>
              <a:t>.</a:t>
            </a:r>
          </a:p>
          <a:p>
            <a:pPr eaLnBrk="1" hangingPunct="1"/>
            <a:r>
              <a:rPr lang="en-US" altLang="en-US"/>
              <a:t>Current mesh generator does not use </a:t>
            </a:r>
            <a:r>
              <a:rPr lang="en-US" altLang="en-US" b="1"/>
              <a:t>fmin</a:t>
            </a:r>
            <a:r>
              <a:rPr lang="en-US" altLang="en-US"/>
              <a:t>, so just input a value such as fmin=0.01*f</a:t>
            </a:r>
            <a:r>
              <a:rPr lang="en-US" altLang="en-US" b="1"/>
              <a:t>max</a:t>
            </a:r>
            <a:r>
              <a:rPr lang="en-US" altLang="en-US"/>
              <a:t>.</a:t>
            </a:r>
          </a:p>
          <a:p>
            <a:pPr eaLnBrk="1" hangingPunct="1"/>
            <a:endParaRPr lang="en-US" altLang="en-US"/>
          </a:p>
          <a:p>
            <a:pPr eaLnBrk="1" hangingPunct="1"/>
            <a:r>
              <a:rPr lang="en-US" altLang="en-US"/>
              <a:t>The setting for fmin &amp; fmax is the “</a:t>
            </a:r>
            <a:r>
              <a:rPr lang="en-US" altLang="en-US" b="1"/>
              <a:t>Frequency and Pulse</a:t>
            </a:r>
            <a:r>
              <a:rPr lang="en-US" altLang="en-US"/>
              <a:t>” page of the </a:t>
            </a:r>
            <a:r>
              <a:rPr lang="en-US" altLang="en-US" b="1" i="1"/>
              <a:t>Project Setting dialog</a:t>
            </a:r>
            <a:r>
              <a:rPr lang="en-US" altLang="en-US"/>
              <a:t>.</a:t>
            </a:r>
          </a:p>
          <a:p>
            <a:pPr eaLnBrk="1" hangingPunct="1"/>
            <a:endParaRPr lang="en-US" altLang="en-US"/>
          </a:p>
          <a:p>
            <a:pPr eaLnBrk="1" hangingPunct="1"/>
            <a:r>
              <a:rPr lang="en-US" altLang="en-US"/>
              <a:t>For the excitation pulse types, please refer to the </a:t>
            </a:r>
            <a:r>
              <a:rPr lang="en-US" altLang="zh-CN" b="1"/>
              <a:t>Wavenology EM Package manual.</a:t>
            </a:r>
            <a:endParaRPr lang="en-US" altLang="en-US" b="1"/>
          </a:p>
        </p:txBody>
      </p:sp>
      <p:sp>
        <p:nvSpPr>
          <p:cNvPr id="5" name="Slide Number Placeholder 4"/>
          <p:cNvSpPr>
            <a:spLocks noGrp="1"/>
          </p:cNvSpPr>
          <p:nvPr>
            <p:ph type="sldNum" sz="quarter" idx="12"/>
          </p:nvPr>
        </p:nvSpPr>
        <p:spPr/>
        <p:txBody>
          <a:bodyPr/>
          <a:lstStyle/>
          <a:p>
            <a:pPr>
              <a:defRPr/>
            </a:pPr>
            <a:fld id="{2762730E-A01E-409C-A00B-408FA1AF6B8A}" type="slidenum">
              <a:rPr lang="en-US" altLang="zh-CN" smtClean="0"/>
              <a:pPr>
                <a:defRPr/>
              </a:pPr>
              <a:t>12</a:t>
            </a:fld>
            <a:endParaRPr lang="en-US" altLang="zh-CN"/>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altLang="en-US" smtClean="0"/>
              <a:t>Mesh Setting</a:t>
            </a:r>
          </a:p>
        </p:txBody>
      </p:sp>
      <p:sp>
        <p:nvSpPr>
          <p:cNvPr id="19459" name="TextBox 4"/>
          <p:cNvSpPr txBox="1">
            <a:spLocks noChangeArrowheads="1"/>
          </p:cNvSpPr>
          <p:nvPr/>
        </p:nvSpPr>
        <p:spPr bwMode="auto">
          <a:xfrm>
            <a:off x="533400" y="1447800"/>
            <a:ext cx="8001000" cy="39703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dirty="0"/>
              <a:t>In this version, </a:t>
            </a:r>
            <a:r>
              <a:rPr lang="en-US" altLang="en-US" dirty="0" err="1"/>
              <a:t>Wavenology</a:t>
            </a:r>
            <a:r>
              <a:rPr lang="en-US" altLang="en-US" dirty="0"/>
              <a:t> GUI supports two types of mesh, Cylindrical mesh and Cartesian mesh.</a:t>
            </a:r>
          </a:p>
          <a:p>
            <a:pPr eaLnBrk="1" hangingPunct="1"/>
            <a:endParaRPr lang="en-US" altLang="en-US" dirty="0"/>
          </a:p>
          <a:p>
            <a:pPr eaLnBrk="1" hangingPunct="1"/>
            <a:r>
              <a:rPr lang="en-US" altLang="en-US" dirty="0"/>
              <a:t>These two meshes are independent, each having its own setting. But they share the same meshing ideas:</a:t>
            </a:r>
          </a:p>
          <a:p>
            <a:pPr eaLnBrk="1" hangingPunct="1"/>
            <a:r>
              <a:rPr lang="en-US" altLang="en-US" dirty="0"/>
              <a:t>1. All need to limit the space size in 3 dimensions.</a:t>
            </a:r>
          </a:p>
          <a:p>
            <a:pPr eaLnBrk="1" hangingPunct="1"/>
            <a:r>
              <a:rPr lang="en-US" altLang="en-US" dirty="0"/>
              <a:t>2. For each dimension, there is an independent sampling density.</a:t>
            </a:r>
          </a:p>
          <a:p>
            <a:pPr eaLnBrk="1" hangingPunct="1"/>
            <a:r>
              <a:rPr lang="en-US" altLang="en-US" dirty="0"/>
              <a:t>3. They use the same </a:t>
            </a:r>
            <a:r>
              <a:rPr lang="en-US" altLang="en-US" dirty="0" err="1"/>
              <a:t>fmax</a:t>
            </a:r>
            <a:r>
              <a:rPr lang="en-US" altLang="en-US" dirty="0"/>
              <a:t> in the </a:t>
            </a:r>
            <a:r>
              <a:rPr lang="en-US" altLang="en-US" b="1" dirty="0"/>
              <a:t>Project Setting</a:t>
            </a:r>
            <a:r>
              <a:rPr lang="en-US" altLang="en-US" dirty="0"/>
              <a:t>.</a:t>
            </a:r>
          </a:p>
          <a:p>
            <a:pPr eaLnBrk="1" hangingPunct="1"/>
            <a:endParaRPr lang="en-US" altLang="en-US" b="1" dirty="0"/>
          </a:p>
          <a:p>
            <a:pPr eaLnBrk="1" hangingPunct="1"/>
            <a:r>
              <a:rPr lang="en-US" altLang="en-US" dirty="0"/>
              <a:t>Before a mesh generation, user needs to set up the corresponding mesh control, but for a particular type of mesh only. </a:t>
            </a:r>
          </a:p>
          <a:p>
            <a:pPr eaLnBrk="1" hangingPunct="1"/>
            <a:endParaRPr lang="en-US" altLang="en-US" dirty="0"/>
          </a:p>
          <a:p>
            <a:pPr eaLnBrk="1" hangingPunct="1"/>
            <a:r>
              <a:rPr lang="en-US" altLang="en-US" dirty="0"/>
              <a:t>For example, to generate a </a:t>
            </a:r>
            <a:r>
              <a:rPr lang="en-US" altLang="en-US" dirty="0" smtClean="0"/>
              <a:t>Cartesian mesh</a:t>
            </a:r>
            <a:r>
              <a:rPr lang="en-US" altLang="en-US" dirty="0"/>
              <a:t>, user only needs to set up </a:t>
            </a:r>
            <a:r>
              <a:rPr lang="en-US" altLang="en-US" dirty="0" smtClean="0"/>
              <a:t>Cartesian mesh </a:t>
            </a:r>
            <a:r>
              <a:rPr lang="en-US" altLang="en-US" dirty="0"/>
              <a:t>control; he does not need to set up </a:t>
            </a:r>
            <a:r>
              <a:rPr lang="en-US" altLang="en-US" dirty="0" smtClean="0"/>
              <a:t>mesh Cylindrical control.</a:t>
            </a:r>
            <a:endParaRPr lang="en-US" altLang="en-US" dirty="0"/>
          </a:p>
        </p:txBody>
      </p:sp>
      <p:sp>
        <p:nvSpPr>
          <p:cNvPr id="4" name="Slide Number Placeholder 3"/>
          <p:cNvSpPr>
            <a:spLocks noGrp="1"/>
          </p:cNvSpPr>
          <p:nvPr>
            <p:ph type="sldNum" sz="quarter" idx="12"/>
          </p:nvPr>
        </p:nvSpPr>
        <p:spPr/>
        <p:txBody>
          <a:bodyPr/>
          <a:lstStyle/>
          <a:p>
            <a:pPr>
              <a:defRPr/>
            </a:pPr>
            <a:fld id="{2762730E-A01E-409C-A00B-408FA1AF6B8A}" type="slidenum">
              <a:rPr lang="en-US" altLang="zh-CN" smtClean="0"/>
              <a:pPr>
                <a:defRPr/>
              </a:pPr>
              <a:t>13</a:t>
            </a:fld>
            <a:endParaRPr lang="en-US" altLang="zh-CN"/>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altLang="en-US" smtClean="0"/>
              <a:t>Cartesian Mesh Setting</a:t>
            </a:r>
          </a:p>
        </p:txBody>
      </p:sp>
      <p:sp>
        <p:nvSpPr>
          <p:cNvPr id="20483" name="TextBox 3"/>
          <p:cNvSpPr txBox="1">
            <a:spLocks noChangeArrowheads="1"/>
          </p:cNvSpPr>
          <p:nvPr/>
        </p:nvSpPr>
        <p:spPr bwMode="auto">
          <a:xfrm>
            <a:off x="457200" y="2362200"/>
            <a:ext cx="5410200" cy="923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a:t>For the setting of the Cartesian mesh, please refer to the “Mesh” section in the manual of Wavenology EM package</a:t>
            </a:r>
          </a:p>
        </p:txBody>
      </p:sp>
      <p:pic>
        <p:nvPicPr>
          <p:cNvPr id="2048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477000" y="2286000"/>
            <a:ext cx="1714500" cy="2838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7" name="Straight Arrow Connector 6"/>
          <p:cNvCxnSpPr/>
          <p:nvPr/>
        </p:nvCxnSpPr>
        <p:spPr>
          <a:xfrm>
            <a:off x="5638800" y="3048000"/>
            <a:ext cx="1295400" cy="533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 name="Slide Number Placeholder 5"/>
          <p:cNvSpPr>
            <a:spLocks noGrp="1"/>
          </p:cNvSpPr>
          <p:nvPr>
            <p:ph type="sldNum" sz="quarter" idx="12"/>
          </p:nvPr>
        </p:nvSpPr>
        <p:spPr/>
        <p:txBody>
          <a:bodyPr/>
          <a:lstStyle/>
          <a:p>
            <a:pPr>
              <a:defRPr/>
            </a:pPr>
            <a:fld id="{2762730E-A01E-409C-A00B-408FA1AF6B8A}" type="slidenum">
              <a:rPr lang="en-US" altLang="zh-CN" smtClean="0"/>
              <a:pPr>
                <a:defRPr/>
              </a:pPr>
              <a:t>14</a:t>
            </a:fld>
            <a:endParaRPr lang="en-US" altLang="zh-CN"/>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1" name="Picture 1"/>
          <p:cNvPicPr>
            <a:picLocks noChangeAspect="1" noChangeArrowheads="1"/>
          </p:cNvPicPr>
          <p:nvPr/>
        </p:nvPicPr>
        <p:blipFill>
          <a:blip r:embed="rId2" cstate="print"/>
          <a:srcRect/>
          <a:stretch>
            <a:fillRect/>
          </a:stretch>
        </p:blipFill>
        <p:spPr bwMode="auto">
          <a:xfrm>
            <a:off x="228600" y="1981200"/>
            <a:ext cx="4638675" cy="4124325"/>
          </a:xfrm>
          <a:prstGeom prst="rect">
            <a:avLst/>
          </a:prstGeom>
          <a:noFill/>
          <a:ln w="9525">
            <a:noFill/>
            <a:miter lim="800000"/>
            <a:headEnd/>
            <a:tailEnd/>
          </a:ln>
        </p:spPr>
      </p:pic>
      <p:sp>
        <p:nvSpPr>
          <p:cNvPr id="21507" name="Title 1"/>
          <p:cNvSpPr>
            <a:spLocks noGrp="1"/>
          </p:cNvSpPr>
          <p:nvPr>
            <p:ph type="title"/>
          </p:nvPr>
        </p:nvSpPr>
        <p:spPr>
          <a:xfrm>
            <a:off x="457200" y="152400"/>
            <a:ext cx="8229600" cy="990600"/>
          </a:xfrm>
        </p:spPr>
        <p:txBody>
          <a:bodyPr/>
          <a:lstStyle/>
          <a:p>
            <a:r>
              <a:rPr lang="en-US" altLang="en-US" dirty="0" smtClean="0"/>
              <a:t>Cartesian Mesh Setting</a:t>
            </a:r>
          </a:p>
        </p:txBody>
      </p:sp>
      <p:sp>
        <p:nvSpPr>
          <p:cNvPr id="21508" name="TextBox 5"/>
          <p:cNvSpPr txBox="1">
            <a:spLocks noChangeArrowheads="1"/>
          </p:cNvSpPr>
          <p:nvPr/>
        </p:nvSpPr>
        <p:spPr bwMode="auto">
          <a:xfrm>
            <a:off x="4876800" y="2819400"/>
            <a:ext cx="4114800"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1400" dirty="0"/>
              <a:t>The sampling density in </a:t>
            </a:r>
            <a:r>
              <a:rPr lang="en-US" altLang="en-US" sz="1400" b="1" i="1" dirty="0" smtClean="0"/>
              <a:t>X</a:t>
            </a:r>
            <a:r>
              <a:rPr lang="en-US" altLang="en-US" sz="1400" dirty="0" smtClean="0"/>
              <a:t>, </a:t>
            </a:r>
            <a:r>
              <a:rPr lang="en-US" altLang="en-US" sz="1400" b="1" i="1" dirty="0" smtClean="0"/>
              <a:t>Y </a:t>
            </a:r>
            <a:r>
              <a:rPr lang="en-US" altLang="en-US" sz="1400" dirty="0" smtClean="0"/>
              <a:t>and </a:t>
            </a:r>
            <a:r>
              <a:rPr lang="en-US" altLang="en-US" sz="1400" b="1" i="1" dirty="0"/>
              <a:t>Z</a:t>
            </a:r>
            <a:r>
              <a:rPr lang="en-US" altLang="en-US" sz="1400" dirty="0"/>
              <a:t> directions. </a:t>
            </a:r>
          </a:p>
        </p:txBody>
      </p:sp>
      <p:sp>
        <p:nvSpPr>
          <p:cNvPr id="21509" name="TextBox 6"/>
          <p:cNvSpPr txBox="1">
            <a:spLocks noChangeArrowheads="1"/>
          </p:cNvSpPr>
          <p:nvPr/>
        </p:nvSpPr>
        <p:spPr bwMode="auto">
          <a:xfrm>
            <a:off x="4876800" y="3200400"/>
            <a:ext cx="4114800"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1400" dirty="0"/>
              <a:t>Cell ratios: please refer to the </a:t>
            </a:r>
            <a:r>
              <a:rPr lang="en-US" altLang="en-US" sz="1400" b="1" dirty="0"/>
              <a:t>Mesh</a:t>
            </a:r>
            <a:r>
              <a:rPr lang="en-US" altLang="en-US" sz="1400" dirty="0"/>
              <a:t> section of the </a:t>
            </a:r>
            <a:r>
              <a:rPr lang="en-US" altLang="en-US" sz="1400" dirty="0" err="1"/>
              <a:t>Wavenology</a:t>
            </a:r>
            <a:r>
              <a:rPr lang="en-US" altLang="en-US" sz="1400" dirty="0"/>
              <a:t> EM package manual.</a:t>
            </a:r>
          </a:p>
        </p:txBody>
      </p:sp>
      <p:sp>
        <p:nvSpPr>
          <p:cNvPr id="21510" name="TextBox 8"/>
          <p:cNvSpPr txBox="1">
            <a:spLocks noChangeArrowheads="1"/>
          </p:cNvSpPr>
          <p:nvPr/>
        </p:nvSpPr>
        <p:spPr bwMode="auto">
          <a:xfrm>
            <a:off x="2895600" y="4419600"/>
            <a:ext cx="1371600" cy="533400"/>
          </a:xfrm>
          <a:prstGeom prst="rect">
            <a:avLst/>
          </a:prstGeom>
          <a:noFill/>
          <a:ln w="9525">
            <a:solidFill>
              <a:srgbClr val="FF0000"/>
            </a:solidFill>
            <a:prstDash val="dash"/>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1400"/>
              <a:t>uniform mesh setting</a:t>
            </a:r>
          </a:p>
        </p:txBody>
      </p:sp>
      <p:sp>
        <p:nvSpPr>
          <p:cNvPr id="21511" name="TextBox 9"/>
          <p:cNvSpPr txBox="1">
            <a:spLocks noChangeArrowheads="1"/>
          </p:cNvSpPr>
          <p:nvPr/>
        </p:nvSpPr>
        <p:spPr bwMode="auto">
          <a:xfrm>
            <a:off x="4876800" y="3962400"/>
            <a:ext cx="4267200"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1400" dirty="0"/>
              <a:t>User needs to input how many uniform cells will be created along </a:t>
            </a:r>
            <a:r>
              <a:rPr lang="en-US" altLang="en-US" sz="1400" b="1" i="1" dirty="0" smtClean="0"/>
              <a:t>X</a:t>
            </a:r>
            <a:r>
              <a:rPr lang="en-US" altLang="en-US" sz="1400" dirty="0" smtClean="0"/>
              <a:t>, </a:t>
            </a:r>
            <a:r>
              <a:rPr lang="en-US" altLang="en-US" sz="1400" b="1" i="1" dirty="0" smtClean="0"/>
              <a:t>Y </a:t>
            </a:r>
            <a:r>
              <a:rPr lang="en-US" altLang="en-US" sz="1400" dirty="0" smtClean="0"/>
              <a:t>and </a:t>
            </a:r>
            <a:r>
              <a:rPr lang="en-US" altLang="en-US" sz="1400" b="1" i="1" dirty="0"/>
              <a:t>Z</a:t>
            </a:r>
            <a:r>
              <a:rPr lang="en-US" altLang="en-US" sz="1400" dirty="0"/>
              <a:t> direction, respectively.</a:t>
            </a:r>
          </a:p>
        </p:txBody>
      </p:sp>
      <p:cxnSp>
        <p:nvCxnSpPr>
          <p:cNvPr id="12" name="Straight Arrow Connector 11"/>
          <p:cNvCxnSpPr/>
          <p:nvPr/>
        </p:nvCxnSpPr>
        <p:spPr>
          <a:xfrm flipH="1" flipV="1">
            <a:off x="685800" y="3962400"/>
            <a:ext cx="2057400" cy="3810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1513" name="TextBox 17"/>
          <p:cNvSpPr txBox="1">
            <a:spLocks noChangeArrowheads="1"/>
          </p:cNvSpPr>
          <p:nvPr/>
        </p:nvSpPr>
        <p:spPr bwMode="auto">
          <a:xfrm>
            <a:off x="4953000" y="5029200"/>
            <a:ext cx="3962400" cy="738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1400" dirty="0"/>
              <a:t>How to create the triangular mesh for the solid surface for meshing purpose. </a:t>
            </a:r>
          </a:p>
          <a:p>
            <a:pPr eaLnBrk="1" hangingPunct="1"/>
            <a:r>
              <a:rPr lang="en-US" altLang="en-US" sz="1400" dirty="0"/>
              <a:t>The comment is in the next page.</a:t>
            </a:r>
          </a:p>
        </p:txBody>
      </p:sp>
      <p:sp>
        <p:nvSpPr>
          <p:cNvPr id="21514" name="TextBox 14"/>
          <p:cNvSpPr txBox="1">
            <a:spLocks noChangeArrowheads="1"/>
          </p:cNvSpPr>
          <p:nvPr/>
        </p:nvSpPr>
        <p:spPr bwMode="auto">
          <a:xfrm>
            <a:off x="685800" y="1219200"/>
            <a:ext cx="7010400"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b="1" dirty="0">
                <a:solidFill>
                  <a:srgbClr val="FF0000"/>
                </a:solidFill>
              </a:rPr>
              <a:t>In this version, for </a:t>
            </a:r>
            <a:r>
              <a:rPr lang="en-US" altLang="en-US" b="1" dirty="0" smtClean="0">
                <a:solidFill>
                  <a:srgbClr val="FF0000"/>
                </a:solidFill>
              </a:rPr>
              <a:t>Cartesian elastic </a:t>
            </a:r>
            <a:r>
              <a:rPr lang="en-US" altLang="en-US" b="1" dirty="0">
                <a:solidFill>
                  <a:srgbClr val="FF0000"/>
                </a:solidFill>
              </a:rPr>
              <a:t>wave problem, we support uniform </a:t>
            </a:r>
            <a:r>
              <a:rPr lang="en-US" altLang="en-US" b="1" dirty="0" smtClean="0">
                <a:solidFill>
                  <a:srgbClr val="FF0000"/>
                </a:solidFill>
              </a:rPr>
              <a:t>mesh </a:t>
            </a:r>
            <a:r>
              <a:rPr lang="en-US" altLang="en-US" b="1" dirty="0">
                <a:solidFill>
                  <a:srgbClr val="FF0000"/>
                </a:solidFill>
              </a:rPr>
              <a:t>only.</a:t>
            </a:r>
          </a:p>
        </p:txBody>
      </p:sp>
      <p:sp>
        <p:nvSpPr>
          <p:cNvPr id="13" name="Slide Number Placeholder 12"/>
          <p:cNvSpPr>
            <a:spLocks noGrp="1"/>
          </p:cNvSpPr>
          <p:nvPr>
            <p:ph type="sldNum" sz="quarter" idx="12"/>
          </p:nvPr>
        </p:nvSpPr>
        <p:spPr/>
        <p:txBody>
          <a:bodyPr/>
          <a:lstStyle/>
          <a:p>
            <a:pPr>
              <a:defRPr/>
            </a:pPr>
            <a:fld id="{2762730E-A01E-409C-A00B-408FA1AF6B8A}" type="slidenum">
              <a:rPr lang="en-US" altLang="zh-CN" smtClean="0"/>
              <a:pPr>
                <a:defRPr/>
              </a:pPr>
              <a:t>15</a:t>
            </a:fld>
            <a:endParaRPr lang="en-US" altLang="zh-CN"/>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altLang="en-US" smtClean="0"/>
              <a:t>Project Simulation Timing Setup</a:t>
            </a:r>
          </a:p>
        </p:txBody>
      </p:sp>
      <p:sp>
        <p:nvSpPr>
          <p:cNvPr id="23555" name="Content Placeholder 2"/>
          <p:cNvSpPr>
            <a:spLocks noGrp="1"/>
          </p:cNvSpPr>
          <p:nvPr>
            <p:ph idx="1"/>
          </p:nvPr>
        </p:nvSpPr>
        <p:spPr>
          <a:xfrm>
            <a:off x="152400" y="1447800"/>
            <a:ext cx="4191000" cy="5029200"/>
          </a:xfrm>
        </p:spPr>
        <p:txBody>
          <a:bodyPr/>
          <a:lstStyle/>
          <a:p>
            <a:r>
              <a:rPr lang="en-US" altLang="en-US" sz="2400" smtClean="0"/>
              <a:t>There are 3 timing parameters user need to set up for a simulation</a:t>
            </a:r>
          </a:p>
          <a:p>
            <a:pPr marL="914400" lvl="1" indent="-457200">
              <a:buFont typeface="Arial" charset="0"/>
              <a:buAutoNum type="arabicParenR"/>
            </a:pPr>
            <a:r>
              <a:rPr lang="en-US" altLang="en-US" sz="1800" smtClean="0"/>
              <a:t>Total simulation time windows </a:t>
            </a:r>
          </a:p>
          <a:p>
            <a:pPr marL="914400" lvl="1" indent="-457200">
              <a:buFont typeface="Arial" charset="0"/>
              <a:buNone/>
            </a:pPr>
            <a:r>
              <a:rPr lang="en-US" altLang="en-US" sz="1800" smtClean="0"/>
              <a:t>	</a:t>
            </a:r>
            <a:r>
              <a:rPr lang="en-US" altLang="en-US" sz="1400" smtClean="0"/>
              <a:t>User can specify a time window or using a automatic time window by energy decay level.</a:t>
            </a:r>
          </a:p>
          <a:p>
            <a:pPr marL="914400" lvl="1" indent="-457200">
              <a:buFont typeface="Calibri" pitchFamily="34" charset="0"/>
              <a:buAutoNum type="arabicParenR" startAt="2"/>
            </a:pPr>
            <a:r>
              <a:rPr lang="en-US" altLang="en-US" sz="1800" smtClean="0"/>
              <a:t>Stepping Delta T</a:t>
            </a:r>
          </a:p>
          <a:p>
            <a:pPr marL="914400" lvl="1" indent="-457200">
              <a:buFont typeface="Arial" charset="0"/>
              <a:buNone/>
            </a:pPr>
            <a:r>
              <a:rPr lang="en-US" altLang="en-US" sz="1800" smtClean="0"/>
              <a:t>	</a:t>
            </a:r>
            <a:r>
              <a:rPr lang="en-US" altLang="en-US" sz="1400" smtClean="0"/>
              <a:t>User can specify a ∆t or use automatic ∆t. User input ∆t should be less than automatic ∆t. Otherwise, the solver will prevent the simulation.</a:t>
            </a:r>
            <a:r>
              <a:rPr lang="en-US" altLang="en-US" sz="1800" smtClean="0"/>
              <a:t>	</a:t>
            </a:r>
          </a:p>
          <a:p>
            <a:pPr marL="914400" lvl="1" indent="-457200">
              <a:buFont typeface="Calibri" pitchFamily="34" charset="0"/>
              <a:buAutoNum type="arabicParenR" startAt="3"/>
            </a:pPr>
            <a:r>
              <a:rPr lang="en-US" altLang="en-US" sz="1800" smtClean="0"/>
              <a:t>Receiver and snapshot recording intervals</a:t>
            </a:r>
          </a:p>
          <a:p>
            <a:pPr marL="914400" lvl="1" indent="-457200">
              <a:buFont typeface="Arial" charset="0"/>
              <a:buNone/>
            </a:pPr>
            <a:r>
              <a:rPr lang="en-US" altLang="en-US" sz="1800" smtClean="0"/>
              <a:t>	</a:t>
            </a:r>
            <a:r>
              <a:rPr lang="en-US" altLang="en-US" sz="1400" smtClean="0"/>
              <a:t>User should setup how many time steps to record the data once for receiver and snapshot.</a:t>
            </a:r>
          </a:p>
        </p:txBody>
      </p:sp>
      <p:pic>
        <p:nvPicPr>
          <p:cNvPr id="2355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343400" y="1676400"/>
            <a:ext cx="4543425" cy="3971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Slide Number Placeholder 4"/>
          <p:cNvSpPr>
            <a:spLocks noGrp="1"/>
          </p:cNvSpPr>
          <p:nvPr>
            <p:ph type="sldNum" sz="quarter" idx="12"/>
          </p:nvPr>
        </p:nvSpPr>
        <p:spPr/>
        <p:txBody>
          <a:bodyPr/>
          <a:lstStyle/>
          <a:p>
            <a:pPr>
              <a:defRPr/>
            </a:pPr>
            <a:fld id="{2762730E-A01E-409C-A00B-408FA1AF6B8A}" type="slidenum">
              <a:rPr lang="en-US" altLang="zh-CN" smtClean="0"/>
              <a:pPr>
                <a:defRPr/>
              </a:pPr>
              <a:t>16</a:t>
            </a:fld>
            <a:endParaRPr lang="en-US" altLang="zh-CN"/>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381000" y="152400"/>
            <a:ext cx="8229600" cy="1143000"/>
          </a:xfrm>
        </p:spPr>
        <p:txBody>
          <a:bodyPr/>
          <a:lstStyle/>
          <a:p>
            <a:r>
              <a:rPr lang="en-US" altLang="en-US" smtClean="0"/>
              <a:t>Mesh generation</a:t>
            </a:r>
          </a:p>
        </p:txBody>
      </p:sp>
      <p:sp>
        <p:nvSpPr>
          <p:cNvPr id="24579" name="TextBox 3"/>
          <p:cNvSpPr txBox="1">
            <a:spLocks noChangeArrowheads="1"/>
          </p:cNvSpPr>
          <p:nvPr/>
        </p:nvSpPr>
        <p:spPr bwMode="auto">
          <a:xfrm>
            <a:off x="838200" y="1447800"/>
            <a:ext cx="6019800"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a:t>After the mesh control has been set up correctly, user can generate grid by clicking following toolbar buttons.</a:t>
            </a:r>
          </a:p>
        </p:txBody>
      </p:sp>
      <p:pic>
        <p:nvPicPr>
          <p:cNvPr id="24580"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90600" y="2590800"/>
            <a:ext cx="238125" cy="238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4581"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066800" y="4191000"/>
            <a:ext cx="238125" cy="247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582" name="Rectangle 12"/>
          <p:cNvSpPr>
            <a:spLocks noChangeArrowheads="1"/>
          </p:cNvSpPr>
          <p:nvPr/>
        </p:nvSpPr>
        <p:spPr bwMode="auto">
          <a:xfrm>
            <a:off x="1447800" y="2514600"/>
            <a:ext cx="6858000" cy="1200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a:t>Generate cylindrical mesh and export the data file:</a:t>
            </a:r>
          </a:p>
          <a:p>
            <a:pPr eaLnBrk="1" hangingPunct="1"/>
            <a:r>
              <a:rPr lang="en-US" altLang="en-US" i="1">
                <a:solidFill>
                  <a:srgbClr val="0070C0"/>
                </a:solidFill>
              </a:rPr>
              <a:t>cyl_mesh.txt</a:t>
            </a:r>
            <a:r>
              <a:rPr lang="en-US" altLang="en-US"/>
              <a:t>		cell material index, ascii format</a:t>
            </a:r>
          </a:p>
          <a:p>
            <a:pPr eaLnBrk="1" hangingPunct="1"/>
            <a:r>
              <a:rPr lang="en-US" altLang="en-US" i="1">
                <a:solidFill>
                  <a:srgbClr val="0070C0"/>
                </a:solidFill>
              </a:rPr>
              <a:t>material_info.txt</a:t>
            </a:r>
            <a:r>
              <a:rPr lang="en-US" altLang="en-US"/>
              <a:t>		material name and index , ascii format</a:t>
            </a:r>
          </a:p>
          <a:p>
            <a:pPr eaLnBrk="1" hangingPunct="1"/>
            <a:r>
              <a:rPr lang="en-US" altLang="en-US" i="1">
                <a:solidFill>
                  <a:srgbClr val="0070C0"/>
                </a:solidFill>
              </a:rPr>
              <a:t>cyl_mesh_grid.m</a:t>
            </a:r>
            <a:r>
              <a:rPr lang="en-US" altLang="en-US"/>
              <a:t>		grid position, matlab m file</a:t>
            </a:r>
            <a:endParaRPr lang="en-US" altLang="zh-CN"/>
          </a:p>
        </p:txBody>
      </p:sp>
      <p:sp>
        <p:nvSpPr>
          <p:cNvPr id="24583" name="Rectangle 13"/>
          <p:cNvSpPr>
            <a:spLocks noChangeArrowheads="1"/>
          </p:cNvSpPr>
          <p:nvPr/>
        </p:nvSpPr>
        <p:spPr bwMode="auto">
          <a:xfrm>
            <a:off x="1524000" y="4114800"/>
            <a:ext cx="7162800" cy="1200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a:t>Generate Cartesian mesh and export the data file</a:t>
            </a:r>
          </a:p>
          <a:p>
            <a:pPr eaLnBrk="1" hangingPunct="1"/>
            <a:r>
              <a:rPr lang="en-US" altLang="en-US" i="1">
                <a:solidFill>
                  <a:srgbClr val="0070C0"/>
                </a:solidFill>
              </a:rPr>
              <a:t>cart_mesh.txt</a:t>
            </a:r>
            <a:r>
              <a:rPr lang="en-US" altLang="en-US"/>
              <a:t>		cell material index, ascii format</a:t>
            </a:r>
          </a:p>
          <a:p>
            <a:pPr eaLnBrk="1" hangingPunct="1"/>
            <a:r>
              <a:rPr lang="en-US" altLang="en-US" i="1">
                <a:solidFill>
                  <a:srgbClr val="0070C0"/>
                </a:solidFill>
              </a:rPr>
              <a:t>material_info.txt</a:t>
            </a:r>
            <a:r>
              <a:rPr lang="en-US" altLang="en-US"/>
              <a:t>		material name and index , ascii format</a:t>
            </a:r>
          </a:p>
          <a:p>
            <a:pPr eaLnBrk="1" hangingPunct="1"/>
            <a:r>
              <a:rPr lang="en-US" altLang="en-US" i="1">
                <a:solidFill>
                  <a:srgbClr val="0070C0"/>
                </a:solidFill>
              </a:rPr>
              <a:t>cart_mesh_grid.m</a:t>
            </a:r>
            <a:r>
              <a:rPr lang="en-US" altLang="en-US"/>
              <a:t>	grid position, matlab m file</a:t>
            </a:r>
            <a:endParaRPr lang="en-US" altLang="zh-CN"/>
          </a:p>
        </p:txBody>
      </p:sp>
      <p:sp>
        <p:nvSpPr>
          <p:cNvPr id="24584" name="TextBox 8"/>
          <p:cNvSpPr txBox="1">
            <a:spLocks noChangeArrowheads="1"/>
          </p:cNvSpPr>
          <p:nvPr/>
        </p:nvSpPr>
        <p:spPr bwMode="auto">
          <a:xfrm>
            <a:off x="609600" y="5791200"/>
            <a:ext cx="8077200" cy="923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a:solidFill>
                  <a:srgbClr val="0070C0"/>
                </a:solidFill>
              </a:rPr>
              <a:t>Note: the exported files has the same names for all cases. The files from a new generation will replace the old data files. </a:t>
            </a:r>
          </a:p>
          <a:p>
            <a:pPr eaLnBrk="1" hangingPunct="1"/>
            <a:r>
              <a:rPr lang="en-US" altLang="en-US">
                <a:solidFill>
                  <a:srgbClr val="0070C0"/>
                </a:solidFill>
              </a:rPr>
              <a:t>It is suggested to use different folders to save different cases.</a:t>
            </a:r>
          </a:p>
        </p:txBody>
      </p:sp>
      <p:sp>
        <p:nvSpPr>
          <p:cNvPr id="9" name="Slide Number Placeholder 8"/>
          <p:cNvSpPr>
            <a:spLocks noGrp="1"/>
          </p:cNvSpPr>
          <p:nvPr>
            <p:ph type="sldNum" sz="quarter" idx="12"/>
          </p:nvPr>
        </p:nvSpPr>
        <p:spPr/>
        <p:txBody>
          <a:bodyPr/>
          <a:lstStyle/>
          <a:p>
            <a:pPr>
              <a:defRPr/>
            </a:pPr>
            <a:fld id="{2762730E-A01E-409C-A00B-408FA1AF6B8A}" type="slidenum">
              <a:rPr lang="en-US" altLang="zh-CN" smtClean="0"/>
              <a:pPr>
                <a:defRPr/>
              </a:pPr>
              <a:t>17</a:t>
            </a:fld>
            <a:endParaRPr lang="en-US" altLang="zh-CN"/>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457200" y="0"/>
            <a:ext cx="8229600" cy="1143000"/>
          </a:xfrm>
        </p:spPr>
        <p:txBody>
          <a:bodyPr/>
          <a:lstStyle/>
          <a:p>
            <a:r>
              <a:rPr lang="en-US" altLang="en-US" smtClean="0"/>
              <a:t>Mesh displaying</a:t>
            </a:r>
          </a:p>
        </p:txBody>
      </p:sp>
      <p:pic>
        <p:nvPicPr>
          <p:cNvPr id="25603" name="Picture 5"/>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371600" y="2209800"/>
            <a:ext cx="200025" cy="219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5604" name="Picture 7"/>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371600" y="2743200"/>
            <a:ext cx="257175" cy="257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5605" name="Rectangle 15"/>
          <p:cNvSpPr>
            <a:spLocks noChangeArrowheads="1"/>
          </p:cNvSpPr>
          <p:nvPr/>
        </p:nvSpPr>
        <p:spPr bwMode="auto">
          <a:xfrm>
            <a:off x="1905000" y="2133600"/>
            <a:ext cx="38862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a:t>Show the cylindrical mesh </a:t>
            </a:r>
          </a:p>
        </p:txBody>
      </p:sp>
      <p:sp>
        <p:nvSpPr>
          <p:cNvPr id="25606" name="Rectangle 16"/>
          <p:cNvSpPr>
            <a:spLocks noChangeArrowheads="1"/>
          </p:cNvSpPr>
          <p:nvPr/>
        </p:nvSpPr>
        <p:spPr bwMode="auto">
          <a:xfrm>
            <a:off x="1905000" y="2667000"/>
            <a:ext cx="38862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a:t>Show the Cartesian mesh </a:t>
            </a:r>
          </a:p>
        </p:txBody>
      </p:sp>
      <p:sp>
        <p:nvSpPr>
          <p:cNvPr id="25607" name="TextBox 7"/>
          <p:cNvSpPr txBox="1">
            <a:spLocks noChangeArrowheads="1"/>
          </p:cNvSpPr>
          <p:nvPr/>
        </p:nvSpPr>
        <p:spPr bwMode="auto">
          <a:xfrm>
            <a:off x="838200" y="1219200"/>
            <a:ext cx="6019800"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a:t>User can use Wavenology GUI to check the mesh result directly by displaying the mesh on the canvas.</a:t>
            </a:r>
          </a:p>
        </p:txBody>
      </p:sp>
      <p:sp>
        <p:nvSpPr>
          <p:cNvPr id="25608" name="TextBox 8"/>
          <p:cNvSpPr txBox="1">
            <a:spLocks noChangeArrowheads="1"/>
          </p:cNvSpPr>
          <p:nvPr/>
        </p:nvSpPr>
        <p:spPr bwMode="auto">
          <a:xfrm>
            <a:off x="914400" y="3581400"/>
            <a:ext cx="7239000" cy="17543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dirty="0"/>
              <a:t>After click one of the “</a:t>
            </a:r>
            <a:r>
              <a:rPr lang="en-US" altLang="en-US" b="1" dirty="0"/>
              <a:t>Show mesh</a:t>
            </a:r>
            <a:r>
              <a:rPr lang="en-US" altLang="en-US" dirty="0"/>
              <a:t>” buttons, the main canvas will switch to “</a:t>
            </a:r>
            <a:r>
              <a:rPr lang="en-US" altLang="en-US" b="1" dirty="0"/>
              <a:t>Mesh Displaying</a:t>
            </a:r>
            <a:r>
              <a:rPr lang="en-US" altLang="en-US" dirty="0"/>
              <a:t>” mode. The two coordinate system modes has similar toolbar system, and only the definition of plane-normal is different. </a:t>
            </a:r>
          </a:p>
          <a:p>
            <a:pPr eaLnBrk="1" hangingPunct="1"/>
            <a:endParaRPr lang="en-US" altLang="en-US" dirty="0"/>
          </a:p>
          <a:p>
            <a:pPr eaLnBrk="1" hangingPunct="1"/>
            <a:r>
              <a:rPr lang="en-US" altLang="en-US" dirty="0"/>
              <a:t>In following pages, we demonstrate how to display </a:t>
            </a:r>
            <a:r>
              <a:rPr lang="en-US" altLang="en-US" dirty="0" smtClean="0"/>
              <a:t>a Cartesian </a:t>
            </a:r>
            <a:r>
              <a:rPr lang="en-US" altLang="en-US" dirty="0"/>
              <a:t>mesh.</a:t>
            </a:r>
          </a:p>
        </p:txBody>
      </p:sp>
      <p:sp>
        <p:nvSpPr>
          <p:cNvPr id="9" name="Slide Number Placeholder 8"/>
          <p:cNvSpPr>
            <a:spLocks noGrp="1"/>
          </p:cNvSpPr>
          <p:nvPr>
            <p:ph type="sldNum" sz="quarter" idx="12"/>
          </p:nvPr>
        </p:nvSpPr>
        <p:spPr/>
        <p:txBody>
          <a:bodyPr/>
          <a:lstStyle/>
          <a:p>
            <a:pPr>
              <a:defRPr/>
            </a:pPr>
            <a:fld id="{2762730E-A01E-409C-A00B-408FA1AF6B8A}" type="slidenum">
              <a:rPr lang="en-US" altLang="zh-CN" smtClean="0"/>
              <a:pPr>
                <a:defRPr/>
              </a:pPr>
              <a:t>18</a:t>
            </a:fld>
            <a:endParaRPr lang="en-US" altLang="zh-CN"/>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7" name="Picture 3"/>
          <p:cNvPicPr>
            <a:picLocks noChangeAspect="1" noChangeArrowheads="1"/>
          </p:cNvPicPr>
          <p:nvPr/>
        </p:nvPicPr>
        <p:blipFill>
          <a:blip r:embed="rId3" cstate="print"/>
          <a:srcRect/>
          <a:stretch>
            <a:fillRect/>
          </a:stretch>
        </p:blipFill>
        <p:spPr bwMode="auto">
          <a:xfrm>
            <a:off x="457200" y="2438400"/>
            <a:ext cx="2415255" cy="2791190"/>
          </a:xfrm>
          <a:prstGeom prst="rect">
            <a:avLst/>
          </a:prstGeom>
          <a:noFill/>
          <a:ln w="9525">
            <a:noFill/>
            <a:miter lim="800000"/>
            <a:headEnd/>
            <a:tailEnd/>
          </a:ln>
        </p:spPr>
      </p:pic>
      <p:pic>
        <p:nvPicPr>
          <p:cNvPr id="52225" name="Picture 1"/>
          <p:cNvPicPr>
            <a:picLocks noChangeAspect="1" noChangeArrowheads="1"/>
          </p:cNvPicPr>
          <p:nvPr/>
        </p:nvPicPr>
        <p:blipFill>
          <a:blip r:embed="rId4" cstate="print"/>
          <a:srcRect/>
          <a:stretch>
            <a:fillRect/>
          </a:stretch>
        </p:blipFill>
        <p:spPr bwMode="auto">
          <a:xfrm>
            <a:off x="1066800" y="457200"/>
            <a:ext cx="5000625" cy="1028700"/>
          </a:xfrm>
          <a:prstGeom prst="rect">
            <a:avLst/>
          </a:prstGeom>
          <a:noFill/>
          <a:ln w="9525">
            <a:noFill/>
            <a:miter lim="800000"/>
            <a:headEnd/>
            <a:tailEnd/>
          </a:ln>
        </p:spPr>
      </p:pic>
      <p:sp>
        <p:nvSpPr>
          <p:cNvPr id="5" name="Rectangle 4"/>
          <p:cNvSpPr/>
          <p:nvPr/>
        </p:nvSpPr>
        <p:spPr>
          <a:xfrm>
            <a:off x="1981200" y="990600"/>
            <a:ext cx="2743200" cy="381000"/>
          </a:xfrm>
          <a:prstGeom prst="rect">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6628" name="TextBox 5"/>
          <p:cNvSpPr txBox="1">
            <a:spLocks noChangeArrowheads="1"/>
          </p:cNvSpPr>
          <p:nvPr/>
        </p:nvSpPr>
        <p:spPr bwMode="auto">
          <a:xfrm>
            <a:off x="2057400" y="1371600"/>
            <a:ext cx="27432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dirty="0"/>
              <a:t>Mesh displaying controls</a:t>
            </a:r>
          </a:p>
        </p:txBody>
      </p:sp>
      <p:sp>
        <p:nvSpPr>
          <p:cNvPr id="26629" name="TextBox 7"/>
          <p:cNvSpPr txBox="1">
            <a:spLocks noChangeArrowheads="1"/>
          </p:cNvSpPr>
          <p:nvPr/>
        </p:nvSpPr>
        <p:spPr bwMode="auto">
          <a:xfrm>
            <a:off x="381000" y="5562600"/>
            <a:ext cx="3048000"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1200" dirty="0"/>
              <a:t>The default displaying mode is lowest Z </a:t>
            </a:r>
            <a:r>
              <a:rPr lang="en-US" altLang="en-US" sz="1200" dirty="0" smtClean="0"/>
              <a:t>(X-Y </a:t>
            </a:r>
            <a:r>
              <a:rPr lang="en-US" altLang="en-US" sz="1200" dirty="0"/>
              <a:t>plane) cells with grid line shown.</a:t>
            </a:r>
          </a:p>
        </p:txBody>
      </p:sp>
      <p:sp>
        <p:nvSpPr>
          <p:cNvPr id="26631" name="TextBox 9"/>
          <p:cNvSpPr txBox="1">
            <a:spLocks noChangeArrowheads="1"/>
          </p:cNvSpPr>
          <p:nvPr/>
        </p:nvSpPr>
        <p:spPr bwMode="auto">
          <a:xfrm>
            <a:off x="3581400" y="2514600"/>
            <a:ext cx="1066800"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1200" dirty="0"/>
              <a:t>By click top view mode</a:t>
            </a:r>
          </a:p>
        </p:txBody>
      </p:sp>
      <p:pic>
        <p:nvPicPr>
          <p:cNvPr id="26632" name="Picture 5"/>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038600" y="2209800"/>
            <a:ext cx="20955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13" name="Straight Arrow Connector 12"/>
          <p:cNvCxnSpPr/>
          <p:nvPr/>
        </p:nvCxnSpPr>
        <p:spPr>
          <a:xfrm flipH="1" flipV="1">
            <a:off x="2286000" y="762000"/>
            <a:ext cx="1752600" cy="1371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6634" name="TextBox 13"/>
          <p:cNvSpPr txBox="1">
            <a:spLocks noChangeArrowheads="1"/>
          </p:cNvSpPr>
          <p:nvPr/>
        </p:nvSpPr>
        <p:spPr bwMode="auto">
          <a:xfrm>
            <a:off x="5410200" y="1828800"/>
            <a:ext cx="2362200"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1200"/>
              <a:t>User can check whether the cell-material is correct or not</a:t>
            </a:r>
          </a:p>
        </p:txBody>
      </p:sp>
      <p:sp>
        <p:nvSpPr>
          <p:cNvPr id="26635" name="TextBox 14"/>
          <p:cNvSpPr txBox="1">
            <a:spLocks noChangeArrowheads="1"/>
          </p:cNvSpPr>
          <p:nvPr/>
        </p:nvSpPr>
        <p:spPr bwMode="auto">
          <a:xfrm>
            <a:off x="228600" y="1371600"/>
            <a:ext cx="1066800"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1200" dirty="0"/>
              <a:t>The grid can be hidden by uncheck</a:t>
            </a:r>
          </a:p>
        </p:txBody>
      </p:sp>
      <p:pic>
        <p:nvPicPr>
          <p:cNvPr id="26636" name="Picture 6"/>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609600" y="2057400"/>
            <a:ext cx="971550" cy="314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17" name="Straight Arrow Connector 16"/>
          <p:cNvCxnSpPr/>
          <p:nvPr/>
        </p:nvCxnSpPr>
        <p:spPr>
          <a:xfrm flipV="1">
            <a:off x="1600200" y="1295400"/>
            <a:ext cx="533400" cy="609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52228" name="Picture 4"/>
          <p:cNvPicPr>
            <a:picLocks noChangeAspect="1" noChangeArrowheads="1"/>
          </p:cNvPicPr>
          <p:nvPr/>
        </p:nvPicPr>
        <p:blipFill>
          <a:blip r:embed="rId7" cstate="print"/>
          <a:srcRect/>
          <a:stretch>
            <a:fillRect/>
          </a:stretch>
        </p:blipFill>
        <p:spPr bwMode="auto">
          <a:xfrm>
            <a:off x="5029200" y="2590800"/>
            <a:ext cx="3241964" cy="3200400"/>
          </a:xfrm>
          <a:prstGeom prst="rect">
            <a:avLst/>
          </a:prstGeom>
          <a:noFill/>
          <a:ln w="9525">
            <a:noFill/>
            <a:miter lim="800000"/>
            <a:headEnd/>
            <a:tailEnd/>
          </a:ln>
        </p:spPr>
      </p:pic>
      <p:sp>
        <p:nvSpPr>
          <p:cNvPr id="31" name="Slide Number Placeholder 30"/>
          <p:cNvSpPr>
            <a:spLocks noGrp="1"/>
          </p:cNvSpPr>
          <p:nvPr>
            <p:ph type="sldNum" sz="quarter" idx="12"/>
          </p:nvPr>
        </p:nvSpPr>
        <p:spPr/>
        <p:txBody>
          <a:bodyPr/>
          <a:lstStyle/>
          <a:p>
            <a:pPr>
              <a:defRPr/>
            </a:pPr>
            <a:fld id="{2762730E-A01E-409C-A00B-408FA1AF6B8A}" type="slidenum">
              <a:rPr lang="en-US" altLang="zh-CN" smtClean="0"/>
              <a:pPr>
                <a:defRPr/>
              </a:pPr>
              <a:t>19</a:t>
            </a:fld>
            <a:endParaRPr lang="en-US" altLang="zh-CN"/>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457200" y="152400"/>
            <a:ext cx="8229600" cy="1143000"/>
          </a:xfrm>
        </p:spPr>
        <p:txBody>
          <a:bodyPr/>
          <a:lstStyle/>
          <a:p>
            <a:pPr eaLnBrk="1" hangingPunct="1"/>
            <a:r>
              <a:rPr lang="en-US" altLang="zh-CN" smtClean="0"/>
              <a:t>Outline</a:t>
            </a:r>
          </a:p>
        </p:txBody>
      </p:sp>
      <p:sp>
        <p:nvSpPr>
          <p:cNvPr id="3" name="Content Placeholder 2"/>
          <p:cNvSpPr>
            <a:spLocks noGrp="1"/>
          </p:cNvSpPr>
          <p:nvPr>
            <p:ph idx="1"/>
          </p:nvPr>
        </p:nvSpPr>
        <p:spPr>
          <a:xfrm>
            <a:off x="685800" y="1295400"/>
            <a:ext cx="7696200" cy="5105400"/>
          </a:xfrm>
        </p:spPr>
        <p:txBody>
          <a:bodyPr rtlCol="0">
            <a:normAutofit fontScale="47500" lnSpcReduction="20000"/>
          </a:bodyPr>
          <a:lstStyle/>
          <a:p>
            <a:pPr eaLnBrk="1" fontAlgn="auto" hangingPunct="1">
              <a:spcAft>
                <a:spcPts val="0"/>
              </a:spcAft>
              <a:buFont typeface="Arial" pitchFamily="34" charset="0"/>
              <a:buChar char="•"/>
              <a:defRPr/>
            </a:pPr>
            <a:r>
              <a:rPr lang="en-US" dirty="0" smtClean="0"/>
              <a:t>GUI layout</a:t>
            </a:r>
          </a:p>
          <a:p>
            <a:pPr eaLnBrk="1" fontAlgn="auto" hangingPunct="1">
              <a:spcAft>
                <a:spcPts val="0"/>
              </a:spcAft>
              <a:buFont typeface="Arial" pitchFamily="34" charset="0"/>
              <a:buChar char="•"/>
              <a:defRPr/>
            </a:pPr>
            <a:r>
              <a:rPr lang="en-US" dirty="0" smtClean="0"/>
              <a:t>Project setting: </a:t>
            </a:r>
            <a:r>
              <a:rPr lang="en-US" sz="2300" dirty="0" smtClean="0"/>
              <a:t>Unit, Background, Boundary conditions, Frequency and Excitation Pulse types, Mesh control and Simulation timing.</a:t>
            </a:r>
          </a:p>
          <a:p>
            <a:pPr eaLnBrk="1" fontAlgn="auto" hangingPunct="1">
              <a:spcAft>
                <a:spcPts val="0"/>
              </a:spcAft>
              <a:buFont typeface="Arial" pitchFamily="34" charset="0"/>
              <a:buChar char="•"/>
              <a:defRPr/>
            </a:pPr>
            <a:r>
              <a:rPr lang="en-US" dirty="0" smtClean="0"/>
              <a:t>Mesh generation and displaying</a:t>
            </a:r>
          </a:p>
          <a:p>
            <a:pPr eaLnBrk="1" fontAlgn="auto" hangingPunct="1">
              <a:spcAft>
                <a:spcPts val="0"/>
              </a:spcAft>
              <a:buFont typeface="Arial" pitchFamily="34" charset="0"/>
              <a:buChar char="•"/>
              <a:defRPr/>
            </a:pPr>
            <a:r>
              <a:rPr lang="en-US" dirty="0" smtClean="0"/>
              <a:t>Exported mesh data format</a:t>
            </a:r>
          </a:p>
          <a:p>
            <a:pPr eaLnBrk="1" fontAlgn="auto" hangingPunct="1">
              <a:spcAft>
                <a:spcPts val="0"/>
              </a:spcAft>
              <a:buFont typeface="Arial" pitchFamily="34" charset="0"/>
              <a:buChar char="•"/>
              <a:defRPr/>
            </a:pPr>
            <a:r>
              <a:rPr lang="en-US" dirty="0" smtClean="0"/>
              <a:t>Material definition</a:t>
            </a:r>
          </a:p>
          <a:p>
            <a:pPr lvl="1" eaLnBrk="1" fontAlgn="auto" hangingPunct="1">
              <a:spcAft>
                <a:spcPts val="0"/>
              </a:spcAft>
              <a:buFont typeface="Arial" pitchFamily="34" charset="0"/>
              <a:buChar char="•"/>
              <a:defRPr/>
            </a:pPr>
            <a:r>
              <a:rPr lang="en-US" dirty="0" smtClean="0"/>
              <a:t>general isotropic material - support </a:t>
            </a:r>
            <a:r>
              <a:rPr lang="en-US" dirty="0" err="1" smtClean="0"/>
              <a:t>visco</a:t>
            </a:r>
            <a:r>
              <a:rPr lang="en-US" dirty="0" smtClean="0"/>
              <a:t>-elastic parameter</a:t>
            </a:r>
          </a:p>
          <a:p>
            <a:pPr lvl="1" eaLnBrk="1" fontAlgn="auto" hangingPunct="1">
              <a:spcAft>
                <a:spcPts val="0"/>
              </a:spcAft>
              <a:buFont typeface="Arial" pitchFamily="34" charset="0"/>
              <a:buChar char="•"/>
              <a:defRPr/>
            </a:pPr>
            <a:r>
              <a:rPr lang="en-US" dirty="0" smtClean="0"/>
              <a:t>general anisotropic material</a:t>
            </a:r>
          </a:p>
          <a:p>
            <a:pPr lvl="1" eaLnBrk="1" fontAlgn="auto" hangingPunct="1">
              <a:spcAft>
                <a:spcPts val="0"/>
              </a:spcAft>
              <a:buFont typeface="Arial" pitchFamily="34" charset="0"/>
              <a:buChar char="•"/>
              <a:defRPr/>
            </a:pPr>
            <a:r>
              <a:rPr lang="en-US" dirty="0" smtClean="0"/>
              <a:t>weak anisotropic (Thomson) material</a:t>
            </a:r>
          </a:p>
          <a:p>
            <a:pPr lvl="1" eaLnBrk="1" fontAlgn="auto" hangingPunct="1">
              <a:spcAft>
                <a:spcPts val="0"/>
              </a:spcAft>
              <a:buFont typeface="Arial" pitchFamily="34" charset="0"/>
              <a:buChar char="•"/>
              <a:defRPr/>
            </a:pPr>
            <a:r>
              <a:rPr lang="en-US" dirty="0" err="1" smtClean="0"/>
              <a:t>poro</a:t>
            </a:r>
            <a:r>
              <a:rPr lang="en-US" dirty="0" smtClean="0"/>
              <a:t>-elastic material</a:t>
            </a:r>
          </a:p>
          <a:p>
            <a:pPr eaLnBrk="1" fontAlgn="auto" hangingPunct="1">
              <a:spcAft>
                <a:spcPts val="0"/>
              </a:spcAft>
              <a:buFont typeface="Arial" pitchFamily="34" charset="0"/>
              <a:buChar char="•"/>
              <a:defRPr/>
            </a:pPr>
            <a:r>
              <a:rPr lang="en-US" dirty="0" smtClean="0"/>
              <a:t>Solid definition and operations</a:t>
            </a:r>
          </a:p>
          <a:p>
            <a:pPr eaLnBrk="1" fontAlgn="auto" hangingPunct="1">
              <a:spcAft>
                <a:spcPts val="0"/>
              </a:spcAft>
              <a:buFont typeface="Arial" pitchFamily="34" charset="0"/>
              <a:buChar char="•"/>
              <a:defRPr/>
            </a:pPr>
            <a:r>
              <a:rPr lang="en-US" dirty="0" smtClean="0"/>
              <a:t>Special treatment for importing SAT models for elastic wave project</a:t>
            </a:r>
          </a:p>
          <a:p>
            <a:pPr eaLnBrk="1" fontAlgn="auto" hangingPunct="1">
              <a:spcAft>
                <a:spcPts val="0"/>
              </a:spcAft>
              <a:buFont typeface="Arial" pitchFamily="34" charset="0"/>
              <a:buChar char="•"/>
              <a:defRPr/>
            </a:pPr>
            <a:r>
              <a:rPr lang="en-US" dirty="0" smtClean="0"/>
              <a:t> Variable System and complicated solids</a:t>
            </a:r>
          </a:p>
          <a:p>
            <a:pPr eaLnBrk="1" fontAlgn="auto" hangingPunct="1">
              <a:spcAft>
                <a:spcPts val="0"/>
              </a:spcAft>
              <a:buFont typeface="Arial" pitchFamily="34" charset="0"/>
              <a:buChar char="•"/>
              <a:defRPr/>
            </a:pPr>
            <a:r>
              <a:rPr lang="en-US" dirty="0" smtClean="0"/>
              <a:t>Define Source: EM source, elastic wave source</a:t>
            </a:r>
          </a:p>
          <a:p>
            <a:pPr eaLnBrk="1" fontAlgn="auto" hangingPunct="1">
              <a:spcAft>
                <a:spcPts val="0"/>
              </a:spcAft>
              <a:buFont typeface="Arial" pitchFamily="34" charset="0"/>
              <a:buChar char="•"/>
              <a:defRPr/>
            </a:pPr>
            <a:r>
              <a:rPr lang="en-US" dirty="0" smtClean="0"/>
              <a:t>Define point observer</a:t>
            </a:r>
          </a:p>
          <a:p>
            <a:pPr eaLnBrk="1" fontAlgn="auto" hangingPunct="1">
              <a:spcAft>
                <a:spcPts val="0"/>
              </a:spcAft>
              <a:buFont typeface="Arial" pitchFamily="34" charset="0"/>
              <a:buChar char="•"/>
              <a:defRPr/>
            </a:pPr>
            <a:r>
              <a:rPr lang="en-US" dirty="0" smtClean="0"/>
              <a:t>Define snapshot</a:t>
            </a:r>
          </a:p>
          <a:p>
            <a:pPr eaLnBrk="1" fontAlgn="auto" hangingPunct="1">
              <a:spcAft>
                <a:spcPts val="0"/>
              </a:spcAft>
              <a:buFont typeface="Arial" pitchFamily="34" charset="0"/>
              <a:buChar char="•"/>
              <a:defRPr/>
            </a:pPr>
            <a:r>
              <a:rPr lang="en-US" dirty="0" smtClean="0"/>
              <a:t>Simulation with Multi-threading</a:t>
            </a:r>
          </a:p>
          <a:p>
            <a:pPr eaLnBrk="1" fontAlgn="auto" hangingPunct="1">
              <a:spcAft>
                <a:spcPts val="0"/>
              </a:spcAft>
              <a:buFont typeface="Arial" pitchFamily="34" charset="0"/>
              <a:buChar char="•"/>
              <a:defRPr/>
            </a:pPr>
            <a:r>
              <a:rPr lang="en-US" dirty="0" smtClean="0"/>
              <a:t>Batch Simulation through Simulation Manager</a:t>
            </a:r>
          </a:p>
          <a:p>
            <a:pPr eaLnBrk="1" fontAlgn="auto" hangingPunct="1">
              <a:spcAft>
                <a:spcPts val="0"/>
              </a:spcAft>
              <a:buFont typeface="Arial" pitchFamily="34" charset="0"/>
              <a:buChar char="•"/>
              <a:defRPr/>
            </a:pPr>
            <a:r>
              <a:rPr lang="en-US" dirty="0" smtClean="0"/>
              <a:t>Tutorial cases</a:t>
            </a:r>
          </a:p>
          <a:p>
            <a:pPr lvl="1" eaLnBrk="1" fontAlgn="auto" hangingPunct="1">
              <a:spcAft>
                <a:spcPts val="0"/>
              </a:spcAft>
              <a:buFont typeface="Arial" pitchFamily="34" charset="0"/>
              <a:buChar char="•"/>
              <a:defRPr/>
            </a:pPr>
            <a:r>
              <a:rPr lang="en-US" dirty="0" smtClean="0"/>
              <a:t>1. </a:t>
            </a:r>
            <a:r>
              <a:rPr lang="en-US" altLang="zh-CN" dirty="0" smtClean="0"/>
              <a:t>Point Dipole Source in Homogenous Rock Background,  General Isotropic material</a:t>
            </a:r>
            <a:endParaRPr lang="en-US" dirty="0" smtClean="0"/>
          </a:p>
          <a:p>
            <a:pPr lvl="1" eaLnBrk="1" fontAlgn="auto" hangingPunct="1">
              <a:spcAft>
                <a:spcPts val="0"/>
              </a:spcAft>
              <a:buFont typeface="Arial" pitchFamily="34" charset="0"/>
              <a:buChar char="•"/>
              <a:defRPr/>
            </a:pPr>
            <a:r>
              <a:rPr lang="en-US" dirty="0" smtClean="0"/>
              <a:t>2. Point Moment Tensor Source in Layered Background with Soft boundary on Top</a:t>
            </a:r>
          </a:p>
          <a:p>
            <a:pPr lvl="1" eaLnBrk="1" fontAlgn="auto" hangingPunct="1">
              <a:spcAft>
                <a:spcPts val="0"/>
              </a:spcAft>
              <a:buFont typeface="Arial" pitchFamily="34" charset="0"/>
              <a:buChar char="•"/>
              <a:defRPr/>
            </a:pPr>
            <a:r>
              <a:rPr lang="en-US" dirty="0" smtClean="0"/>
              <a:t>3. Point Moment Tensor Source in Layered Background, </a:t>
            </a:r>
            <a:r>
              <a:rPr lang="en-US" dirty="0" err="1" smtClean="0"/>
              <a:t>Poro</a:t>
            </a:r>
            <a:r>
              <a:rPr lang="en-US" dirty="0" smtClean="0"/>
              <a:t>-elastic material</a:t>
            </a:r>
          </a:p>
          <a:p>
            <a:pPr lvl="1" eaLnBrk="1" fontAlgn="auto" hangingPunct="1">
              <a:spcAft>
                <a:spcPts val="0"/>
              </a:spcAft>
              <a:buFont typeface="Arial" pitchFamily="34" charset="0"/>
              <a:buChar char="•"/>
              <a:defRPr/>
            </a:pPr>
            <a:r>
              <a:rPr lang="en-US" altLang="zh-CN" dirty="0" smtClean="0"/>
              <a:t>4. Import 3D Solids from a SAT file</a:t>
            </a:r>
            <a:endParaRPr lang="en-US" dirty="0" smtClean="0"/>
          </a:p>
        </p:txBody>
      </p:sp>
      <p:sp>
        <p:nvSpPr>
          <p:cNvPr id="4" name="Slide Number Placeholder 3"/>
          <p:cNvSpPr>
            <a:spLocks noGrp="1"/>
          </p:cNvSpPr>
          <p:nvPr>
            <p:ph type="sldNum" sz="quarter" idx="12"/>
          </p:nvPr>
        </p:nvSpPr>
        <p:spPr/>
        <p:txBody>
          <a:bodyPr/>
          <a:lstStyle/>
          <a:p>
            <a:pPr>
              <a:defRPr/>
            </a:pPr>
            <a:fld id="{2762730E-A01E-409C-A00B-408FA1AF6B8A}" type="slidenum">
              <a:rPr lang="en-US" altLang="zh-CN" smtClean="0"/>
              <a:pPr>
                <a:defRPr/>
              </a:pPr>
              <a:t>2</a:t>
            </a:fld>
            <a:endParaRPr lang="en-US" altLang="zh-CN"/>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9" name="Picture 3"/>
          <p:cNvPicPr>
            <a:picLocks noChangeAspect="1" noChangeArrowheads="1"/>
          </p:cNvPicPr>
          <p:nvPr/>
        </p:nvPicPr>
        <p:blipFill>
          <a:blip r:embed="rId2" cstate="print"/>
          <a:srcRect/>
          <a:stretch>
            <a:fillRect/>
          </a:stretch>
        </p:blipFill>
        <p:spPr bwMode="auto">
          <a:xfrm>
            <a:off x="4495800" y="1879650"/>
            <a:ext cx="3352800" cy="3783316"/>
          </a:xfrm>
          <a:prstGeom prst="rect">
            <a:avLst/>
          </a:prstGeom>
          <a:noFill/>
          <a:ln w="9525">
            <a:noFill/>
            <a:miter lim="800000"/>
            <a:headEnd/>
            <a:tailEnd/>
          </a:ln>
        </p:spPr>
      </p:pic>
      <p:pic>
        <p:nvPicPr>
          <p:cNvPr id="50178" name="Picture 2"/>
          <p:cNvPicPr>
            <a:picLocks noChangeAspect="1" noChangeArrowheads="1"/>
          </p:cNvPicPr>
          <p:nvPr/>
        </p:nvPicPr>
        <p:blipFill>
          <a:blip r:embed="rId3" cstate="print"/>
          <a:srcRect/>
          <a:stretch>
            <a:fillRect/>
          </a:stretch>
        </p:blipFill>
        <p:spPr bwMode="auto">
          <a:xfrm>
            <a:off x="990600" y="457200"/>
            <a:ext cx="4352925" cy="933450"/>
          </a:xfrm>
          <a:prstGeom prst="rect">
            <a:avLst/>
          </a:prstGeom>
          <a:noFill/>
          <a:ln w="9525">
            <a:noFill/>
            <a:miter lim="800000"/>
            <a:headEnd/>
            <a:tailEnd/>
          </a:ln>
        </p:spPr>
      </p:pic>
      <p:pic>
        <p:nvPicPr>
          <p:cNvPr id="27650"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133600" y="1524000"/>
            <a:ext cx="352425" cy="276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7651" name="TextBox 4"/>
          <p:cNvSpPr txBox="1">
            <a:spLocks noChangeArrowheads="1"/>
          </p:cNvSpPr>
          <p:nvPr/>
        </p:nvSpPr>
        <p:spPr bwMode="auto">
          <a:xfrm>
            <a:off x="838200" y="1371600"/>
            <a:ext cx="1295400"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1200"/>
              <a:t>Click </a:t>
            </a:r>
          </a:p>
          <a:p>
            <a:pPr eaLnBrk="1" hangingPunct="1"/>
            <a:r>
              <a:rPr lang="en-US" altLang="en-US" sz="1200"/>
              <a:t>reset view mode</a:t>
            </a:r>
          </a:p>
        </p:txBody>
      </p:sp>
      <p:sp>
        <p:nvSpPr>
          <p:cNvPr id="7" name="Rectangle 6"/>
          <p:cNvSpPr/>
          <p:nvPr/>
        </p:nvSpPr>
        <p:spPr>
          <a:xfrm>
            <a:off x="2514600" y="914400"/>
            <a:ext cx="2667000" cy="533400"/>
          </a:xfrm>
          <a:prstGeom prst="rect">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9" name="Straight Arrow Connector 8"/>
          <p:cNvCxnSpPr/>
          <p:nvPr/>
        </p:nvCxnSpPr>
        <p:spPr>
          <a:xfrm flipH="1" flipV="1">
            <a:off x="1295400" y="762000"/>
            <a:ext cx="990600" cy="685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7655" name="TextBox 9"/>
          <p:cNvSpPr txBox="1">
            <a:spLocks noChangeArrowheads="1"/>
          </p:cNvSpPr>
          <p:nvPr/>
        </p:nvSpPr>
        <p:spPr bwMode="auto">
          <a:xfrm>
            <a:off x="762000" y="2133600"/>
            <a:ext cx="2362200"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1200"/>
              <a:t>The canvas return back the angle view mode.</a:t>
            </a:r>
          </a:p>
        </p:txBody>
      </p:sp>
      <p:sp>
        <p:nvSpPr>
          <p:cNvPr id="27657" name="TextBox 11"/>
          <p:cNvSpPr txBox="1">
            <a:spLocks noChangeArrowheads="1"/>
          </p:cNvSpPr>
          <p:nvPr/>
        </p:nvSpPr>
        <p:spPr bwMode="auto">
          <a:xfrm>
            <a:off x="4495800" y="1447800"/>
            <a:ext cx="3429000"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1200" dirty="0"/>
              <a:t>Change the section index.</a:t>
            </a:r>
          </a:p>
          <a:p>
            <a:pPr eaLnBrk="1" hangingPunct="1"/>
            <a:r>
              <a:rPr lang="en-US" altLang="en-US" sz="1200" dirty="0"/>
              <a:t>A different mesh-section is displayed</a:t>
            </a:r>
          </a:p>
        </p:txBody>
      </p:sp>
      <p:sp>
        <p:nvSpPr>
          <p:cNvPr id="27660" name="TextBox 15"/>
          <p:cNvSpPr txBox="1">
            <a:spLocks noChangeArrowheads="1"/>
          </p:cNvSpPr>
          <p:nvPr/>
        </p:nvSpPr>
        <p:spPr bwMode="auto">
          <a:xfrm>
            <a:off x="4267200" y="5638800"/>
            <a:ext cx="4876800" cy="1200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a:t>Note: the displaying color for each cell is determined by the material in that cell. The material color is defined as one of the material property in the </a:t>
            </a:r>
            <a:r>
              <a:rPr lang="en-US" altLang="en-US" b="1">
                <a:solidFill>
                  <a:srgbClr val="0070C0"/>
                </a:solidFill>
                <a:hlinkClick r:id="rId5" action="ppaction://hlinksldjump"/>
              </a:rPr>
              <a:t>Material Editing Dialog</a:t>
            </a:r>
            <a:endParaRPr lang="en-US" altLang="en-US" b="1">
              <a:solidFill>
                <a:srgbClr val="0070C0"/>
              </a:solidFill>
            </a:endParaRPr>
          </a:p>
        </p:txBody>
      </p:sp>
      <p:pic>
        <p:nvPicPr>
          <p:cNvPr id="50177" name="Picture 1"/>
          <p:cNvPicPr>
            <a:picLocks noChangeAspect="1" noChangeArrowheads="1"/>
          </p:cNvPicPr>
          <p:nvPr/>
        </p:nvPicPr>
        <p:blipFill>
          <a:blip r:embed="rId6" cstate="print"/>
          <a:srcRect/>
          <a:stretch>
            <a:fillRect/>
          </a:stretch>
        </p:blipFill>
        <p:spPr bwMode="auto">
          <a:xfrm>
            <a:off x="533400" y="2971800"/>
            <a:ext cx="3095625" cy="3504855"/>
          </a:xfrm>
          <a:prstGeom prst="rect">
            <a:avLst/>
          </a:prstGeom>
          <a:noFill/>
          <a:ln w="9525">
            <a:noFill/>
            <a:miter lim="800000"/>
            <a:headEnd/>
            <a:tailEnd/>
          </a:ln>
        </p:spPr>
      </p:pic>
      <p:cxnSp>
        <p:nvCxnSpPr>
          <p:cNvPr id="20" name="Straight Arrow Connector 19"/>
          <p:cNvCxnSpPr/>
          <p:nvPr/>
        </p:nvCxnSpPr>
        <p:spPr>
          <a:xfrm>
            <a:off x="3733800" y="1371600"/>
            <a:ext cx="685800" cy="457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1" name="Slide Number Placeholder 20"/>
          <p:cNvSpPr>
            <a:spLocks noGrp="1"/>
          </p:cNvSpPr>
          <p:nvPr>
            <p:ph type="sldNum" sz="quarter" idx="12"/>
          </p:nvPr>
        </p:nvSpPr>
        <p:spPr/>
        <p:txBody>
          <a:bodyPr/>
          <a:lstStyle/>
          <a:p>
            <a:pPr>
              <a:defRPr/>
            </a:pPr>
            <a:fld id="{2762730E-A01E-409C-A00B-408FA1AF6B8A}" type="slidenum">
              <a:rPr lang="en-US" altLang="zh-CN" smtClean="0"/>
              <a:pPr>
                <a:defRPr/>
              </a:pPr>
              <a:t>20</a:t>
            </a:fld>
            <a:endParaRPr lang="en-US" altLang="zh-CN"/>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en-US" altLang="en-US" smtClean="0"/>
              <a:t>Exported Mesh Data File Format</a:t>
            </a:r>
          </a:p>
        </p:txBody>
      </p:sp>
      <p:sp>
        <p:nvSpPr>
          <p:cNvPr id="29699" name="Rectangle 3"/>
          <p:cNvSpPr>
            <a:spLocks noChangeArrowheads="1"/>
          </p:cNvSpPr>
          <p:nvPr/>
        </p:nvSpPr>
        <p:spPr bwMode="auto">
          <a:xfrm>
            <a:off x="1066800" y="1524000"/>
            <a:ext cx="20320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i="1">
                <a:solidFill>
                  <a:srgbClr val="0070C0"/>
                </a:solidFill>
              </a:rPr>
              <a:t>material_info.txt</a:t>
            </a:r>
            <a:r>
              <a:rPr lang="en-US" altLang="en-US"/>
              <a:t>	</a:t>
            </a:r>
          </a:p>
        </p:txBody>
      </p:sp>
      <p:sp>
        <p:nvSpPr>
          <p:cNvPr id="29700" name="Rectangle 4"/>
          <p:cNvSpPr>
            <a:spLocks noChangeArrowheads="1"/>
          </p:cNvSpPr>
          <p:nvPr/>
        </p:nvSpPr>
        <p:spPr bwMode="auto">
          <a:xfrm>
            <a:off x="3352800" y="1524000"/>
            <a:ext cx="408305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a:t>material name and index , ascii format</a:t>
            </a:r>
          </a:p>
        </p:txBody>
      </p:sp>
      <p:sp>
        <p:nvSpPr>
          <p:cNvPr id="29701" name="Rectangle 5"/>
          <p:cNvSpPr>
            <a:spLocks noChangeArrowheads="1"/>
          </p:cNvSpPr>
          <p:nvPr/>
        </p:nvSpPr>
        <p:spPr bwMode="auto">
          <a:xfrm>
            <a:off x="1143000" y="2133600"/>
            <a:ext cx="7315200" cy="25860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dirty="0"/>
              <a:t>% id  name   </a:t>
            </a:r>
            <a:r>
              <a:rPr lang="en-US" altLang="en-US" dirty="0" err="1"/>
              <a:t>eps_r</a:t>
            </a:r>
            <a:r>
              <a:rPr lang="en-US" altLang="en-US" dirty="0"/>
              <a:t>    </a:t>
            </a:r>
            <a:r>
              <a:rPr lang="en-US" altLang="en-US" dirty="0" err="1"/>
              <a:t>e_cond</a:t>
            </a:r>
            <a:r>
              <a:rPr lang="en-US" altLang="en-US" dirty="0"/>
              <a:t>       </a:t>
            </a:r>
            <a:r>
              <a:rPr lang="en-US" altLang="en-US" dirty="0" err="1"/>
              <a:t>mu_r</a:t>
            </a:r>
            <a:r>
              <a:rPr lang="en-US" altLang="en-US" dirty="0"/>
              <a:t>        </a:t>
            </a:r>
            <a:r>
              <a:rPr lang="en-US" altLang="en-US" dirty="0" err="1" smtClean="0"/>
              <a:t>m_cond</a:t>
            </a:r>
            <a:r>
              <a:rPr lang="en-US" altLang="en-US" dirty="0" smtClean="0"/>
              <a:t>    ……</a:t>
            </a:r>
            <a:endParaRPr lang="en-US" altLang="en-US" dirty="0"/>
          </a:p>
          <a:p>
            <a:pPr eaLnBrk="1" hangingPunct="1"/>
            <a:r>
              <a:rPr lang="en-US" altLang="en-US" dirty="0"/>
              <a:t>0     Air    	1    0    1    0    </a:t>
            </a:r>
            <a:r>
              <a:rPr lang="en-US" altLang="en-US" dirty="0" smtClean="0"/>
              <a:t> ….</a:t>
            </a:r>
            <a:endParaRPr lang="en-US" altLang="en-US" dirty="0"/>
          </a:p>
          <a:p>
            <a:pPr eaLnBrk="1" hangingPunct="1"/>
            <a:r>
              <a:rPr lang="en-US" altLang="en-US" dirty="0"/>
              <a:t>1     PEC    	1    0    1    0</a:t>
            </a:r>
          </a:p>
          <a:p>
            <a:pPr eaLnBrk="1" hangingPunct="1"/>
            <a:r>
              <a:rPr lang="en-US" altLang="en-US" dirty="0"/>
              <a:t>2     m1    	2    0    1    0 </a:t>
            </a:r>
          </a:p>
          <a:p>
            <a:pPr eaLnBrk="1" hangingPunct="1"/>
            <a:r>
              <a:rPr lang="en-US" altLang="en-US" dirty="0"/>
              <a:t>3     m2    	1    0    1    0   </a:t>
            </a:r>
          </a:p>
          <a:p>
            <a:pPr eaLnBrk="1" hangingPunct="1"/>
            <a:r>
              <a:rPr lang="en-US" altLang="en-US" dirty="0"/>
              <a:t>4     m3    	1    0    1    0 </a:t>
            </a:r>
          </a:p>
          <a:p>
            <a:pPr eaLnBrk="1" hangingPunct="1"/>
            <a:r>
              <a:rPr lang="en-US" altLang="en-US" dirty="0"/>
              <a:t>5     rock1    	2    0    1    0  </a:t>
            </a:r>
          </a:p>
          <a:p>
            <a:pPr eaLnBrk="1" hangingPunct="1"/>
            <a:r>
              <a:rPr lang="en-US" altLang="en-US" dirty="0"/>
              <a:t>6     rock2    	4    0    1    0  </a:t>
            </a:r>
          </a:p>
          <a:p>
            <a:pPr eaLnBrk="1" hangingPunct="1"/>
            <a:r>
              <a:rPr lang="en-US" altLang="en-US" dirty="0"/>
              <a:t>7     rock3    	3    0    1    0 </a:t>
            </a:r>
          </a:p>
        </p:txBody>
      </p:sp>
      <p:sp>
        <p:nvSpPr>
          <p:cNvPr id="29702" name="TextBox 6"/>
          <p:cNvSpPr txBox="1">
            <a:spLocks noChangeArrowheads="1"/>
          </p:cNvSpPr>
          <p:nvPr/>
        </p:nvSpPr>
        <p:spPr bwMode="auto">
          <a:xfrm>
            <a:off x="381000" y="4953000"/>
            <a:ext cx="2133600" cy="830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1200"/>
              <a:t>1</a:t>
            </a:r>
            <a:r>
              <a:rPr lang="en-US" altLang="en-US" sz="1200" baseline="30000"/>
              <a:t>st</a:t>
            </a:r>
            <a:r>
              <a:rPr lang="en-US" altLang="en-US" sz="1200"/>
              <a:t> column is the material index in this case, not matter this material has been used for any solid or background </a:t>
            </a:r>
          </a:p>
        </p:txBody>
      </p:sp>
      <p:cxnSp>
        <p:nvCxnSpPr>
          <p:cNvPr id="9" name="Straight Arrow Connector 8"/>
          <p:cNvCxnSpPr/>
          <p:nvPr/>
        </p:nvCxnSpPr>
        <p:spPr>
          <a:xfrm rot="5400000" flipH="1" flipV="1">
            <a:off x="1335088" y="4838700"/>
            <a:ext cx="22701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9704" name="TextBox 10"/>
          <p:cNvSpPr txBox="1">
            <a:spLocks noChangeArrowheads="1"/>
          </p:cNvSpPr>
          <p:nvPr/>
        </p:nvSpPr>
        <p:spPr bwMode="auto">
          <a:xfrm>
            <a:off x="2667000" y="4953000"/>
            <a:ext cx="2133600"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1200"/>
              <a:t>2</a:t>
            </a:r>
            <a:r>
              <a:rPr lang="en-US" altLang="en-US" sz="1200" baseline="30000"/>
              <a:t>nd</a:t>
            </a:r>
            <a:r>
              <a:rPr lang="en-US" altLang="en-US" sz="1200"/>
              <a:t> column is the material name</a:t>
            </a:r>
          </a:p>
        </p:txBody>
      </p:sp>
      <p:cxnSp>
        <p:nvCxnSpPr>
          <p:cNvPr id="13" name="Straight Arrow Connector 12"/>
          <p:cNvCxnSpPr/>
          <p:nvPr/>
        </p:nvCxnSpPr>
        <p:spPr>
          <a:xfrm rot="10800000">
            <a:off x="2362200" y="4724400"/>
            <a:ext cx="304800" cy="228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9706" name="TextBox 14"/>
          <p:cNvSpPr txBox="1">
            <a:spLocks noChangeArrowheads="1"/>
          </p:cNvSpPr>
          <p:nvPr/>
        </p:nvSpPr>
        <p:spPr bwMode="auto">
          <a:xfrm>
            <a:off x="5715000" y="4953000"/>
            <a:ext cx="2133600" cy="1016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1200"/>
              <a:t>other columns are electric-profile of the material. We will add more parameters to support elastic wave solver in the future.</a:t>
            </a:r>
          </a:p>
        </p:txBody>
      </p:sp>
      <p:sp>
        <p:nvSpPr>
          <p:cNvPr id="29707" name="TextBox 15"/>
          <p:cNvSpPr txBox="1">
            <a:spLocks noChangeArrowheads="1"/>
          </p:cNvSpPr>
          <p:nvPr/>
        </p:nvSpPr>
        <p:spPr bwMode="auto">
          <a:xfrm>
            <a:off x="685800" y="6096000"/>
            <a:ext cx="7162800"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a:t>We will provide matlab codes to demonstrate how to load these files and display the mesh in matlab. </a:t>
            </a:r>
          </a:p>
        </p:txBody>
      </p:sp>
      <p:sp>
        <p:nvSpPr>
          <p:cNvPr id="12" name="Slide Number Placeholder 11"/>
          <p:cNvSpPr>
            <a:spLocks noGrp="1"/>
          </p:cNvSpPr>
          <p:nvPr>
            <p:ph type="sldNum" sz="quarter" idx="12"/>
          </p:nvPr>
        </p:nvSpPr>
        <p:spPr/>
        <p:txBody>
          <a:bodyPr/>
          <a:lstStyle/>
          <a:p>
            <a:pPr>
              <a:defRPr/>
            </a:pPr>
            <a:fld id="{2762730E-A01E-409C-A00B-408FA1AF6B8A}" type="slidenum">
              <a:rPr lang="en-US" altLang="zh-CN" smtClean="0"/>
              <a:pPr>
                <a:defRPr/>
              </a:pPr>
              <a:t>21</a:t>
            </a:fld>
            <a:endParaRPr lang="en-US" altLang="zh-CN"/>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3"/>
          <p:cNvSpPr>
            <a:spLocks noChangeArrowheads="1"/>
          </p:cNvSpPr>
          <p:nvPr/>
        </p:nvSpPr>
        <p:spPr bwMode="auto">
          <a:xfrm>
            <a:off x="685800" y="304800"/>
            <a:ext cx="3133725"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a:solidFill>
                  <a:srgbClr val="0070C0"/>
                </a:solidFill>
              </a:rPr>
              <a:t>cyl_mesh.txt </a:t>
            </a:r>
            <a:r>
              <a:rPr lang="en-US" altLang="en-US"/>
              <a:t>&amp; </a:t>
            </a:r>
            <a:r>
              <a:rPr lang="en-US" altLang="en-US">
                <a:solidFill>
                  <a:srgbClr val="0070C0"/>
                </a:solidFill>
              </a:rPr>
              <a:t>cart_mesh.txt</a:t>
            </a:r>
          </a:p>
        </p:txBody>
      </p:sp>
      <p:sp>
        <p:nvSpPr>
          <p:cNvPr id="30723" name="Rectangle 4"/>
          <p:cNvSpPr>
            <a:spLocks noChangeArrowheads="1"/>
          </p:cNvSpPr>
          <p:nvPr/>
        </p:nvSpPr>
        <p:spPr bwMode="auto">
          <a:xfrm>
            <a:off x="4191000" y="304800"/>
            <a:ext cx="33401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a:t>cell material index, ascii format</a:t>
            </a:r>
          </a:p>
        </p:txBody>
      </p:sp>
      <p:graphicFrame>
        <p:nvGraphicFramePr>
          <p:cNvPr id="6" name="Table 5"/>
          <p:cNvGraphicFramePr>
            <a:graphicFrameLocks noGrp="1"/>
          </p:cNvGraphicFramePr>
          <p:nvPr/>
        </p:nvGraphicFramePr>
        <p:xfrm>
          <a:off x="914400" y="990600"/>
          <a:ext cx="7391400" cy="5337810"/>
        </p:xfrm>
        <a:graphic>
          <a:graphicData uri="http://schemas.openxmlformats.org/drawingml/2006/table">
            <a:tbl>
              <a:tblPr/>
              <a:tblGrid>
                <a:gridCol w="1847850"/>
                <a:gridCol w="5543550"/>
              </a:tblGrid>
              <a:tr h="371475">
                <a:tc>
                  <a:txBody>
                    <a:bodyPr/>
                    <a:lstStyle>
                      <a:lvl1pPr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eaLnBrk="0" fontAlgn="base" hangingPunct="0">
                        <a:spcBef>
                          <a:spcPct val="20000"/>
                        </a:spcBef>
                        <a:spcAft>
                          <a:spcPct val="0"/>
                        </a:spcAft>
                        <a:buFont typeface="Arial" charset="0"/>
                        <a:defRPr>
                          <a:solidFill>
                            <a:schemeClr val="tx1"/>
                          </a:solidFill>
                          <a:latin typeface="Calibri" pitchFamily="34" charset="0"/>
                        </a:defRPr>
                      </a:lvl6pPr>
                      <a:lvl7pPr marL="2971800" indent="-228600" eaLnBrk="0" fontAlgn="base" hangingPunct="0">
                        <a:spcBef>
                          <a:spcPct val="20000"/>
                        </a:spcBef>
                        <a:spcAft>
                          <a:spcPct val="0"/>
                        </a:spcAft>
                        <a:buFont typeface="Arial" charset="0"/>
                        <a:defRPr>
                          <a:solidFill>
                            <a:schemeClr val="tx1"/>
                          </a:solidFill>
                          <a:latin typeface="Calibri" pitchFamily="34" charset="0"/>
                        </a:defRPr>
                      </a:lvl7pPr>
                      <a:lvl8pPr marL="3429000" indent="-228600" eaLnBrk="0" fontAlgn="base" hangingPunct="0">
                        <a:spcBef>
                          <a:spcPct val="20000"/>
                        </a:spcBef>
                        <a:spcAft>
                          <a:spcPct val="0"/>
                        </a:spcAft>
                        <a:buFont typeface="Arial" charset="0"/>
                        <a:defRPr>
                          <a:solidFill>
                            <a:schemeClr val="tx1"/>
                          </a:solidFill>
                          <a:latin typeface="Calibri" pitchFamily="34" charset="0"/>
                        </a:defRPr>
                      </a:lvl8pPr>
                      <a:lvl9pPr marL="3886200" indent="-228600" eaLnBrk="0" fontAlgn="base" hangingPunct="0">
                        <a:spcBef>
                          <a:spcPct val="20000"/>
                        </a:spcBef>
                        <a:spcAft>
                          <a:spcPct val="0"/>
                        </a:spcAft>
                        <a:buFont typeface="Arial" charset="0"/>
                        <a:defRPr>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smtClean="0">
                          <a:ln>
                            <a:noFill/>
                          </a:ln>
                          <a:solidFill>
                            <a:srgbClr val="FFFFFF"/>
                          </a:solidFill>
                          <a:effectLst/>
                          <a:latin typeface="Calibri" pitchFamily="34" charset="0"/>
                          <a:cs typeface="Arial" charset="0"/>
                        </a:rPr>
                        <a:t>data</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eaLnBrk="0" fontAlgn="base" hangingPunct="0">
                        <a:spcBef>
                          <a:spcPct val="20000"/>
                        </a:spcBef>
                        <a:spcAft>
                          <a:spcPct val="0"/>
                        </a:spcAft>
                        <a:buFont typeface="Arial" charset="0"/>
                        <a:defRPr>
                          <a:solidFill>
                            <a:schemeClr val="tx1"/>
                          </a:solidFill>
                          <a:latin typeface="Calibri" pitchFamily="34" charset="0"/>
                        </a:defRPr>
                      </a:lvl6pPr>
                      <a:lvl7pPr marL="2971800" indent="-228600" eaLnBrk="0" fontAlgn="base" hangingPunct="0">
                        <a:spcBef>
                          <a:spcPct val="20000"/>
                        </a:spcBef>
                        <a:spcAft>
                          <a:spcPct val="0"/>
                        </a:spcAft>
                        <a:buFont typeface="Arial" charset="0"/>
                        <a:defRPr>
                          <a:solidFill>
                            <a:schemeClr val="tx1"/>
                          </a:solidFill>
                          <a:latin typeface="Calibri" pitchFamily="34" charset="0"/>
                        </a:defRPr>
                      </a:lvl7pPr>
                      <a:lvl8pPr marL="3429000" indent="-228600" eaLnBrk="0" fontAlgn="base" hangingPunct="0">
                        <a:spcBef>
                          <a:spcPct val="20000"/>
                        </a:spcBef>
                        <a:spcAft>
                          <a:spcPct val="0"/>
                        </a:spcAft>
                        <a:buFont typeface="Arial" charset="0"/>
                        <a:defRPr>
                          <a:solidFill>
                            <a:schemeClr val="tx1"/>
                          </a:solidFill>
                          <a:latin typeface="Calibri" pitchFamily="34" charset="0"/>
                        </a:defRPr>
                      </a:lvl8pPr>
                      <a:lvl9pPr marL="3886200" indent="-228600" eaLnBrk="0" fontAlgn="base" hangingPunct="0">
                        <a:spcBef>
                          <a:spcPct val="20000"/>
                        </a:spcBef>
                        <a:spcAft>
                          <a:spcPct val="0"/>
                        </a:spcAft>
                        <a:buFont typeface="Arial" charset="0"/>
                        <a:defRPr>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smtClean="0">
                          <a:ln>
                            <a:noFill/>
                          </a:ln>
                          <a:solidFill>
                            <a:srgbClr val="FFFFFF"/>
                          </a:solidFill>
                          <a:effectLst/>
                          <a:latin typeface="Calibri" pitchFamily="34" charset="0"/>
                          <a:cs typeface="Arial" charset="0"/>
                        </a:rPr>
                        <a:t>meaning</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71475">
                <a:tc>
                  <a:txBody>
                    <a:bodyPr/>
                    <a:lstStyle>
                      <a:lvl1pPr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eaLnBrk="0" fontAlgn="base" hangingPunct="0">
                        <a:spcBef>
                          <a:spcPct val="20000"/>
                        </a:spcBef>
                        <a:spcAft>
                          <a:spcPct val="0"/>
                        </a:spcAft>
                        <a:buFont typeface="Arial" charset="0"/>
                        <a:defRPr>
                          <a:solidFill>
                            <a:schemeClr val="tx1"/>
                          </a:solidFill>
                          <a:latin typeface="Calibri" pitchFamily="34" charset="0"/>
                        </a:defRPr>
                      </a:lvl6pPr>
                      <a:lvl7pPr marL="2971800" indent="-228600" eaLnBrk="0" fontAlgn="base" hangingPunct="0">
                        <a:spcBef>
                          <a:spcPct val="20000"/>
                        </a:spcBef>
                        <a:spcAft>
                          <a:spcPct val="0"/>
                        </a:spcAft>
                        <a:buFont typeface="Arial" charset="0"/>
                        <a:defRPr>
                          <a:solidFill>
                            <a:schemeClr val="tx1"/>
                          </a:solidFill>
                          <a:latin typeface="Calibri" pitchFamily="34" charset="0"/>
                        </a:defRPr>
                      </a:lvl7pPr>
                      <a:lvl8pPr marL="3429000" indent="-228600" eaLnBrk="0" fontAlgn="base" hangingPunct="0">
                        <a:spcBef>
                          <a:spcPct val="20000"/>
                        </a:spcBef>
                        <a:spcAft>
                          <a:spcPct val="0"/>
                        </a:spcAft>
                        <a:buFont typeface="Arial" charset="0"/>
                        <a:defRPr>
                          <a:solidFill>
                            <a:schemeClr val="tx1"/>
                          </a:solidFill>
                          <a:latin typeface="Calibri" pitchFamily="34" charset="0"/>
                        </a:defRPr>
                      </a:lvl8pPr>
                      <a:lvl9pPr marL="3886200" indent="-228600" eaLnBrk="0" fontAlgn="base" hangingPunct="0">
                        <a:spcBef>
                          <a:spcPct val="20000"/>
                        </a:spcBef>
                        <a:spcAft>
                          <a:spcPct val="0"/>
                        </a:spcAft>
                        <a:buFont typeface="Arial" charset="0"/>
                        <a:defRPr>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smtClean="0">
                          <a:ln>
                            <a:noFill/>
                          </a:ln>
                          <a:solidFill>
                            <a:srgbClr val="000000"/>
                          </a:solidFill>
                          <a:effectLst/>
                          <a:latin typeface="Calibri" pitchFamily="34" charset="0"/>
                          <a:cs typeface="Arial" charset="0"/>
                        </a:rPr>
                        <a:t>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eaLnBrk="0" fontAlgn="base" hangingPunct="0">
                        <a:spcBef>
                          <a:spcPct val="20000"/>
                        </a:spcBef>
                        <a:spcAft>
                          <a:spcPct val="0"/>
                        </a:spcAft>
                        <a:buFont typeface="Arial" charset="0"/>
                        <a:defRPr>
                          <a:solidFill>
                            <a:schemeClr val="tx1"/>
                          </a:solidFill>
                          <a:latin typeface="Calibri" pitchFamily="34" charset="0"/>
                        </a:defRPr>
                      </a:lvl6pPr>
                      <a:lvl7pPr marL="2971800" indent="-228600" eaLnBrk="0" fontAlgn="base" hangingPunct="0">
                        <a:spcBef>
                          <a:spcPct val="20000"/>
                        </a:spcBef>
                        <a:spcAft>
                          <a:spcPct val="0"/>
                        </a:spcAft>
                        <a:buFont typeface="Arial" charset="0"/>
                        <a:defRPr>
                          <a:solidFill>
                            <a:schemeClr val="tx1"/>
                          </a:solidFill>
                          <a:latin typeface="Calibri" pitchFamily="34" charset="0"/>
                        </a:defRPr>
                      </a:lvl7pPr>
                      <a:lvl8pPr marL="3429000" indent="-228600" eaLnBrk="0" fontAlgn="base" hangingPunct="0">
                        <a:spcBef>
                          <a:spcPct val="20000"/>
                        </a:spcBef>
                        <a:spcAft>
                          <a:spcPct val="0"/>
                        </a:spcAft>
                        <a:buFont typeface="Arial" charset="0"/>
                        <a:defRPr>
                          <a:solidFill>
                            <a:schemeClr val="tx1"/>
                          </a:solidFill>
                          <a:latin typeface="Calibri" pitchFamily="34" charset="0"/>
                        </a:defRPr>
                      </a:lvl8pPr>
                      <a:lvl9pPr marL="3886200" indent="-228600" eaLnBrk="0" fontAlgn="base" hangingPunct="0">
                        <a:spcBef>
                          <a:spcPct val="20000"/>
                        </a:spcBef>
                        <a:spcAft>
                          <a:spcPct val="0"/>
                        </a:spcAft>
                        <a:buFont typeface="Arial" charset="0"/>
                        <a:defRPr>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smtClean="0">
                          <a:ln>
                            <a:noFill/>
                          </a:ln>
                          <a:solidFill>
                            <a:srgbClr val="000000"/>
                          </a:solidFill>
                          <a:effectLst/>
                          <a:latin typeface="Calibri" pitchFamily="34" charset="0"/>
                          <a:cs typeface="Arial" charset="0"/>
                        </a:rPr>
                        <a:t>How many cells along R(cylindrical mesh:</a:t>
                      </a:r>
                      <a:r>
                        <a:rPr kumimoji="0" lang="en-US" altLang="en-US" sz="1800" b="0" i="0" u="none" strike="noStrike" cap="none" normalizeH="0" baseline="0" smtClean="0">
                          <a:ln>
                            <a:noFill/>
                          </a:ln>
                          <a:solidFill>
                            <a:srgbClr val="0070C0"/>
                          </a:solidFill>
                          <a:effectLst/>
                          <a:latin typeface="Calibri" pitchFamily="34" charset="0"/>
                          <a:cs typeface="Arial" charset="0"/>
                        </a:rPr>
                        <a:t>cyl_mesh.txt</a:t>
                      </a:r>
                      <a:r>
                        <a:rPr kumimoji="0" lang="en-US" altLang="en-US" sz="1800" b="0" i="0" u="none" strike="noStrike" cap="none" normalizeH="0" baseline="0" smtClean="0">
                          <a:ln>
                            <a:noFill/>
                          </a:ln>
                          <a:solidFill>
                            <a:schemeClr val="tx1"/>
                          </a:solidFill>
                          <a:effectLst/>
                          <a:latin typeface="Calibri" pitchFamily="34" charset="0"/>
                          <a:cs typeface="Arial" charset="0"/>
                        </a:rPr>
                        <a:t>) or X(</a:t>
                      </a:r>
                      <a:r>
                        <a:rPr kumimoji="0" lang="en-US" altLang="en-US" sz="1800" b="0" i="0" u="none" strike="noStrike" cap="none" normalizeH="0" baseline="0" smtClean="0">
                          <a:ln>
                            <a:noFill/>
                          </a:ln>
                          <a:solidFill>
                            <a:srgbClr val="0070C0"/>
                          </a:solidFill>
                          <a:effectLst/>
                          <a:latin typeface="Calibri" pitchFamily="34" charset="0"/>
                          <a:cs typeface="Arial" charset="0"/>
                        </a:rPr>
                        <a:t>Cartesian mesh:cart_mesh.txt</a:t>
                      </a:r>
                      <a:r>
                        <a:rPr kumimoji="0" lang="en-US" altLang="en-US" sz="1800" b="0" i="0" u="none" strike="noStrike" cap="none" normalizeH="0" baseline="0" smtClean="0">
                          <a:ln>
                            <a:noFill/>
                          </a:ln>
                          <a:solidFill>
                            <a:schemeClr val="tx1"/>
                          </a:solidFill>
                          <a:effectLst/>
                          <a:latin typeface="Calibri" pitchFamily="34" charset="0"/>
                          <a:cs typeface="Arial"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lvl1pPr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eaLnBrk="0" fontAlgn="base" hangingPunct="0">
                        <a:spcBef>
                          <a:spcPct val="20000"/>
                        </a:spcBef>
                        <a:spcAft>
                          <a:spcPct val="0"/>
                        </a:spcAft>
                        <a:buFont typeface="Arial" charset="0"/>
                        <a:defRPr>
                          <a:solidFill>
                            <a:schemeClr val="tx1"/>
                          </a:solidFill>
                          <a:latin typeface="Calibri" pitchFamily="34" charset="0"/>
                        </a:defRPr>
                      </a:lvl6pPr>
                      <a:lvl7pPr marL="2971800" indent="-228600" eaLnBrk="0" fontAlgn="base" hangingPunct="0">
                        <a:spcBef>
                          <a:spcPct val="20000"/>
                        </a:spcBef>
                        <a:spcAft>
                          <a:spcPct val="0"/>
                        </a:spcAft>
                        <a:buFont typeface="Arial" charset="0"/>
                        <a:defRPr>
                          <a:solidFill>
                            <a:schemeClr val="tx1"/>
                          </a:solidFill>
                          <a:latin typeface="Calibri" pitchFamily="34" charset="0"/>
                        </a:defRPr>
                      </a:lvl7pPr>
                      <a:lvl8pPr marL="3429000" indent="-228600" eaLnBrk="0" fontAlgn="base" hangingPunct="0">
                        <a:spcBef>
                          <a:spcPct val="20000"/>
                        </a:spcBef>
                        <a:spcAft>
                          <a:spcPct val="0"/>
                        </a:spcAft>
                        <a:buFont typeface="Arial" charset="0"/>
                        <a:defRPr>
                          <a:solidFill>
                            <a:schemeClr val="tx1"/>
                          </a:solidFill>
                          <a:latin typeface="Calibri" pitchFamily="34" charset="0"/>
                        </a:defRPr>
                      </a:lvl8pPr>
                      <a:lvl9pPr marL="3886200" indent="-228600" eaLnBrk="0" fontAlgn="base" hangingPunct="0">
                        <a:spcBef>
                          <a:spcPct val="20000"/>
                        </a:spcBef>
                        <a:spcAft>
                          <a:spcPct val="0"/>
                        </a:spcAft>
                        <a:buFont typeface="Arial" charset="0"/>
                        <a:defRPr>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smtClean="0">
                          <a:ln>
                            <a:noFill/>
                          </a:ln>
                          <a:solidFill>
                            <a:srgbClr val="000000"/>
                          </a:solidFill>
                          <a:effectLst/>
                          <a:latin typeface="Calibri" pitchFamily="34" charset="0"/>
                          <a:cs typeface="Arial" charset="0"/>
                        </a:rPr>
                        <a:t>next N rows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eaLnBrk="0" fontAlgn="base" hangingPunct="0">
                        <a:spcBef>
                          <a:spcPct val="20000"/>
                        </a:spcBef>
                        <a:spcAft>
                          <a:spcPct val="0"/>
                        </a:spcAft>
                        <a:buFont typeface="Arial" charset="0"/>
                        <a:defRPr>
                          <a:solidFill>
                            <a:schemeClr val="tx1"/>
                          </a:solidFill>
                          <a:latin typeface="Calibri" pitchFamily="34" charset="0"/>
                        </a:defRPr>
                      </a:lvl6pPr>
                      <a:lvl7pPr marL="2971800" indent="-228600" eaLnBrk="0" fontAlgn="base" hangingPunct="0">
                        <a:spcBef>
                          <a:spcPct val="20000"/>
                        </a:spcBef>
                        <a:spcAft>
                          <a:spcPct val="0"/>
                        </a:spcAft>
                        <a:buFont typeface="Arial" charset="0"/>
                        <a:defRPr>
                          <a:solidFill>
                            <a:schemeClr val="tx1"/>
                          </a:solidFill>
                          <a:latin typeface="Calibri" pitchFamily="34" charset="0"/>
                        </a:defRPr>
                      </a:lvl7pPr>
                      <a:lvl8pPr marL="3429000" indent="-228600" eaLnBrk="0" fontAlgn="base" hangingPunct="0">
                        <a:spcBef>
                          <a:spcPct val="20000"/>
                        </a:spcBef>
                        <a:spcAft>
                          <a:spcPct val="0"/>
                        </a:spcAft>
                        <a:buFont typeface="Arial" charset="0"/>
                        <a:defRPr>
                          <a:solidFill>
                            <a:schemeClr val="tx1"/>
                          </a:solidFill>
                          <a:latin typeface="Calibri" pitchFamily="34" charset="0"/>
                        </a:defRPr>
                      </a:lvl8pPr>
                      <a:lvl9pPr marL="3886200" indent="-228600" eaLnBrk="0" fontAlgn="base" hangingPunct="0">
                        <a:spcBef>
                          <a:spcPct val="20000"/>
                        </a:spcBef>
                        <a:spcAft>
                          <a:spcPct val="0"/>
                        </a:spcAft>
                        <a:buFont typeface="Arial" charset="0"/>
                        <a:defRPr>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smtClean="0">
                          <a:ln>
                            <a:noFill/>
                          </a:ln>
                          <a:solidFill>
                            <a:srgbClr val="000000"/>
                          </a:solidFill>
                          <a:effectLst/>
                          <a:latin typeface="Calibri" pitchFamily="34" charset="0"/>
                          <a:cs typeface="Arial" charset="0"/>
                        </a:rPr>
                        <a:t>Cell centers along R or X axis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71475">
                <a:tc>
                  <a:txBody>
                    <a:bodyPr/>
                    <a:lstStyle>
                      <a:lvl1pPr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eaLnBrk="0" fontAlgn="base" hangingPunct="0">
                        <a:spcBef>
                          <a:spcPct val="20000"/>
                        </a:spcBef>
                        <a:spcAft>
                          <a:spcPct val="0"/>
                        </a:spcAft>
                        <a:buFont typeface="Arial" charset="0"/>
                        <a:defRPr>
                          <a:solidFill>
                            <a:schemeClr val="tx1"/>
                          </a:solidFill>
                          <a:latin typeface="Calibri" pitchFamily="34" charset="0"/>
                        </a:defRPr>
                      </a:lvl6pPr>
                      <a:lvl7pPr marL="2971800" indent="-228600" eaLnBrk="0" fontAlgn="base" hangingPunct="0">
                        <a:spcBef>
                          <a:spcPct val="20000"/>
                        </a:spcBef>
                        <a:spcAft>
                          <a:spcPct val="0"/>
                        </a:spcAft>
                        <a:buFont typeface="Arial" charset="0"/>
                        <a:defRPr>
                          <a:solidFill>
                            <a:schemeClr val="tx1"/>
                          </a:solidFill>
                          <a:latin typeface="Calibri" pitchFamily="34" charset="0"/>
                        </a:defRPr>
                      </a:lvl7pPr>
                      <a:lvl8pPr marL="3429000" indent="-228600" eaLnBrk="0" fontAlgn="base" hangingPunct="0">
                        <a:spcBef>
                          <a:spcPct val="20000"/>
                        </a:spcBef>
                        <a:spcAft>
                          <a:spcPct val="0"/>
                        </a:spcAft>
                        <a:buFont typeface="Arial" charset="0"/>
                        <a:defRPr>
                          <a:solidFill>
                            <a:schemeClr val="tx1"/>
                          </a:solidFill>
                          <a:latin typeface="Calibri" pitchFamily="34" charset="0"/>
                        </a:defRPr>
                      </a:lvl8pPr>
                      <a:lvl9pPr marL="3886200" indent="-228600" eaLnBrk="0" fontAlgn="base" hangingPunct="0">
                        <a:spcBef>
                          <a:spcPct val="20000"/>
                        </a:spcBef>
                        <a:spcAft>
                          <a:spcPct val="0"/>
                        </a:spcAft>
                        <a:buFont typeface="Arial" charset="0"/>
                        <a:defRPr>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smtClean="0">
                          <a:ln>
                            <a:noFill/>
                          </a:ln>
                          <a:solidFill>
                            <a:srgbClr val="000000"/>
                          </a:solidFill>
                          <a:effectLst/>
                          <a:latin typeface="Calibri" pitchFamily="34" charset="0"/>
                          <a:cs typeface="Arial" charset="0"/>
                        </a:rPr>
                        <a:t>M</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eaLnBrk="0" fontAlgn="base" hangingPunct="0">
                        <a:spcBef>
                          <a:spcPct val="20000"/>
                        </a:spcBef>
                        <a:spcAft>
                          <a:spcPct val="0"/>
                        </a:spcAft>
                        <a:buFont typeface="Arial" charset="0"/>
                        <a:defRPr>
                          <a:solidFill>
                            <a:schemeClr val="tx1"/>
                          </a:solidFill>
                          <a:latin typeface="Calibri" pitchFamily="34" charset="0"/>
                        </a:defRPr>
                      </a:lvl6pPr>
                      <a:lvl7pPr marL="2971800" indent="-228600" eaLnBrk="0" fontAlgn="base" hangingPunct="0">
                        <a:spcBef>
                          <a:spcPct val="20000"/>
                        </a:spcBef>
                        <a:spcAft>
                          <a:spcPct val="0"/>
                        </a:spcAft>
                        <a:buFont typeface="Arial" charset="0"/>
                        <a:defRPr>
                          <a:solidFill>
                            <a:schemeClr val="tx1"/>
                          </a:solidFill>
                          <a:latin typeface="Calibri" pitchFamily="34" charset="0"/>
                        </a:defRPr>
                      </a:lvl7pPr>
                      <a:lvl8pPr marL="3429000" indent="-228600" eaLnBrk="0" fontAlgn="base" hangingPunct="0">
                        <a:spcBef>
                          <a:spcPct val="20000"/>
                        </a:spcBef>
                        <a:spcAft>
                          <a:spcPct val="0"/>
                        </a:spcAft>
                        <a:buFont typeface="Arial" charset="0"/>
                        <a:defRPr>
                          <a:solidFill>
                            <a:schemeClr val="tx1"/>
                          </a:solidFill>
                          <a:latin typeface="Calibri" pitchFamily="34" charset="0"/>
                        </a:defRPr>
                      </a:lvl8pPr>
                      <a:lvl9pPr marL="3886200" indent="-228600" eaLnBrk="0" fontAlgn="base" hangingPunct="0">
                        <a:spcBef>
                          <a:spcPct val="20000"/>
                        </a:spcBef>
                        <a:spcAft>
                          <a:spcPct val="0"/>
                        </a:spcAft>
                        <a:buFont typeface="Arial" charset="0"/>
                        <a:defRPr>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smtClean="0">
                          <a:ln>
                            <a:noFill/>
                          </a:ln>
                          <a:solidFill>
                            <a:srgbClr val="000000"/>
                          </a:solidFill>
                          <a:effectLst/>
                          <a:latin typeface="Calibri" pitchFamily="34" charset="0"/>
                          <a:cs typeface="Arial" charset="0"/>
                        </a:rPr>
                        <a:t>Cells number along Phi or Y axis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lvl1pPr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eaLnBrk="0" fontAlgn="base" hangingPunct="0">
                        <a:spcBef>
                          <a:spcPct val="20000"/>
                        </a:spcBef>
                        <a:spcAft>
                          <a:spcPct val="0"/>
                        </a:spcAft>
                        <a:buFont typeface="Arial" charset="0"/>
                        <a:defRPr>
                          <a:solidFill>
                            <a:schemeClr val="tx1"/>
                          </a:solidFill>
                          <a:latin typeface="Calibri" pitchFamily="34" charset="0"/>
                        </a:defRPr>
                      </a:lvl6pPr>
                      <a:lvl7pPr marL="2971800" indent="-228600" eaLnBrk="0" fontAlgn="base" hangingPunct="0">
                        <a:spcBef>
                          <a:spcPct val="20000"/>
                        </a:spcBef>
                        <a:spcAft>
                          <a:spcPct val="0"/>
                        </a:spcAft>
                        <a:buFont typeface="Arial" charset="0"/>
                        <a:defRPr>
                          <a:solidFill>
                            <a:schemeClr val="tx1"/>
                          </a:solidFill>
                          <a:latin typeface="Calibri" pitchFamily="34" charset="0"/>
                        </a:defRPr>
                      </a:lvl7pPr>
                      <a:lvl8pPr marL="3429000" indent="-228600" eaLnBrk="0" fontAlgn="base" hangingPunct="0">
                        <a:spcBef>
                          <a:spcPct val="20000"/>
                        </a:spcBef>
                        <a:spcAft>
                          <a:spcPct val="0"/>
                        </a:spcAft>
                        <a:buFont typeface="Arial" charset="0"/>
                        <a:defRPr>
                          <a:solidFill>
                            <a:schemeClr val="tx1"/>
                          </a:solidFill>
                          <a:latin typeface="Calibri" pitchFamily="34" charset="0"/>
                        </a:defRPr>
                      </a:lvl8pPr>
                      <a:lvl9pPr marL="3886200" indent="-228600" eaLnBrk="0" fontAlgn="base" hangingPunct="0">
                        <a:spcBef>
                          <a:spcPct val="20000"/>
                        </a:spcBef>
                        <a:spcAft>
                          <a:spcPct val="0"/>
                        </a:spcAft>
                        <a:buFont typeface="Arial" charset="0"/>
                        <a:defRPr>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smtClean="0">
                          <a:ln>
                            <a:noFill/>
                          </a:ln>
                          <a:solidFill>
                            <a:srgbClr val="000000"/>
                          </a:solidFill>
                          <a:effectLst/>
                          <a:latin typeface="Calibri" pitchFamily="34" charset="0"/>
                          <a:cs typeface="Arial" charset="0"/>
                        </a:rPr>
                        <a:t>next M rows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eaLnBrk="0" fontAlgn="base" hangingPunct="0">
                        <a:spcBef>
                          <a:spcPct val="20000"/>
                        </a:spcBef>
                        <a:spcAft>
                          <a:spcPct val="0"/>
                        </a:spcAft>
                        <a:buFont typeface="Arial" charset="0"/>
                        <a:defRPr>
                          <a:solidFill>
                            <a:schemeClr val="tx1"/>
                          </a:solidFill>
                          <a:latin typeface="Calibri" pitchFamily="34" charset="0"/>
                        </a:defRPr>
                      </a:lvl6pPr>
                      <a:lvl7pPr marL="2971800" indent="-228600" eaLnBrk="0" fontAlgn="base" hangingPunct="0">
                        <a:spcBef>
                          <a:spcPct val="20000"/>
                        </a:spcBef>
                        <a:spcAft>
                          <a:spcPct val="0"/>
                        </a:spcAft>
                        <a:buFont typeface="Arial" charset="0"/>
                        <a:defRPr>
                          <a:solidFill>
                            <a:schemeClr val="tx1"/>
                          </a:solidFill>
                          <a:latin typeface="Calibri" pitchFamily="34" charset="0"/>
                        </a:defRPr>
                      </a:lvl7pPr>
                      <a:lvl8pPr marL="3429000" indent="-228600" eaLnBrk="0" fontAlgn="base" hangingPunct="0">
                        <a:spcBef>
                          <a:spcPct val="20000"/>
                        </a:spcBef>
                        <a:spcAft>
                          <a:spcPct val="0"/>
                        </a:spcAft>
                        <a:buFont typeface="Arial" charset="0"/>
                        <a:defRPr>
                          <a:solidFill>
                            <a:schemeClr val="tx1"/>
                          </a:solidFill>
                          <a:latin typeface="Calibri" pitchFamily="34" charset="0"/>
                        </a:defRPr>
                      </a:lvl8pPr>
                      <a:lvl9pPr marL="3886200" indent="-228600" eaLnBrk="0" fontAlgn="base" hangingPunct="0">
                        <a:spcBef>
                          <a:spcPct val="20000"/>
                        </a:spcBef>
                        <a:spcAft>
                          <a:spcPct val="0"/>
                        </a:spcAft>
                        <a:buFont typeface="Arial" charset="0"/>
                        <a:defRPr>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smtClean="0">
                          <a:ln>
                            <a:noFill/>
                          </a:ln>
                          <a:solidFill>
                            <a:srgbClr val="000000"/>
                          </a:solidFill>
                          <a:effectLst/>
                          <a:latin typeface="Calibri" pitchFamily="34" charset="0"/>
                          <a:cs typeface="Arial" charset="0"/>
                        </a:rPr>
                        <a:t>Cell centers along Phi or Y axis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71475">
                <a:tc>
                  <a:txBody>
                    <a:bodyPr/>
                    <a:lstStyle>
                      <a:lvl1pPr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eaLnBrk="0" fontAlgn="base" hangingPunct="0">
                        <a:spcBef>
                          <a:spcPct val="20000"/>
                        </a:spcBef>
                        <a:spcAft>
                          <a:spcPct val="0"/>
                        </a:spcAft>
                        <a:buFont typeface="Arial" charset="0"/>
                        <a:defRPr>
                          <a:solidFill>
                            <a:schemeClr val="tx1"/>
                          </a:solidFill>
                          <a:latin typeface="Calibri" pitchFamily="34" charset="0"/>
                        </a:defRPr>
                      </a:lvl6pPr>
                      <a:lvl7pPr marL="2971800" indent="-228600" eaLnBrk="0" fontAlgn="base" hangingPunct="0">
                        <a:spcBef>
                          <a:spcPct val="20000"/>
                        </a:spcBef>
                        <a:spcAft>
                          <a:spcPct val="0"/>
                        </a:spcAft>
                        <a:buFont typeface="Arial" charset="0"/>
                        <a:defRPr>
                          <a:solidFill>
                            <a:schemeClr val="tx1"/>
                          </a:solidFill>
                          <a:latin typeface="Calibri" pitchFamily="34" charset="0"/>
                        </a:defRPr>
                      </a:lvl7pPr>
                      <a:lvl8pPr marL="3429000" indent="-228600" eaLnBrk="0" fontAlgn="base" hangingPunct="0">
                        <a:spcBef>
                          <a:spcPct val="20000"/>
                        </a:spcBef>
                        <a:spcAft>
                          <a:spcPct val="0"/>
                        </a:spcAft>
                        <a:buFont typeface="Arial" charset="0"/>
                        <a:defRPr>
                          <a:solidFill>
                            <a:schemeClr val="tx1"/>
                          </a:solidFill>
                          <a:latin typeface="Calibri" pitchFamily="34" charset="0"/>
                        </a:defRPr>
                      </a:lvl8pPr>
                      <a:lvl9pPr marL="3886200" indent="-228600" eaLnBrk="0" fontAlgn="base" hangingPunct="0">
                        <a:spcBef>
                          <a:spcPct val="20000"/>
                        </a:spcBef>
                        <a:spcAft>
                          <a:spcPct val="0"/>
                        </a:spcAft>
                        <a:buFont typeface="Arial" charset="0"/>
                        <a:defRPr>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smtClean="0">
                          <a:ln>
                            <a:noFill/>
                          </a:ln>
                          <a:solidFill>
                            <a:srgbClr val="000000"/>
                          </a:solidFill>
                          <a:effectLst/>
                          <a:latin typeface="Calibri" pitchFamily="34" charset="0"/>
                          <a:cs typeface="Arial" charset="0"/>
                        </a:rPr>
                        <a:t>K</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eaLnBrk="0" fontAlgn="base" hangingPunct="0">
                        <a:spcBef>
                          <a:spcPct val="20000"/>
                        </a:spcBef>
                        <a:spcAft>
                          <a:spcPct val="0"/>
                        </a:spcAft>
                        <a:buFont typeface="Arial" charset="0"/>
                        <a:defRPr>
                          <a:solidFill>
                            <a:schemeClr val="tx1"/>
                          </a:solidFill>
                          <a:latin typeface="Calibri" pitchFamily="34" charset="0"/>
                        </a:defRPr>
                      </a:lvl6pPr>
                      <a:lvl7pPr marL="2971800" indent="-228600" eaLnBrk="0" fontAlgn="base" hangingPunct="0">
                        <a:spcBef>
                          <a:spcPct val="20000"/>
                        </a:spcBef>
                        <a:spcAft>
                          <a:spcPct val="0"/>
                        </a:spcAft>
                        <a:buFont typeface="Arial" charset="0"/>
                        <a:defRPr>
                          <a:solidFill>
                            <a:schemeClr val="tx1"/>
                          </a:solidFill>
                          <a:latin typeface="Calibri" pitchFamily="34" charset="0"/>
                        </a:defRPr>
                      </a:lvl7pPr>
                      <a:lvl8pPr marL="3429000" indent="-228600" eaLnBrk="0" fontAlgn="base" hangingPunct="0">
                        <a:spcBef>
                          <a:spcPct val="20000"/>
                        </a:spcBef>
                        <a:spcAft>
                          <a:spcPct val="0"/>
                        </a:spcAft>
                        <a:buFont typeface="Arial" charset="0"/>
                        <a:defRPr>
                          <a:solidFill>
                            <a:schemeClr val="tx1"/>
                          </a:solidFill>
                          <a:latin typeface="Calibri" pitchFamily="34" charset="0"/>
                        </a:defRPr>
                      </a:lvl8pPr>
                      <a:lvl9pPr marL="3886200" indent="-228600" eaLnBrk="0" fontAlgn="base" hangingPunct="0">
                        <a:spcBef>
                          <a:spcPct val="20000"/>
                        </a:spcBef>
                        <a:spcAft>
                          <a:spcPct val="0"/>
                        </a:spcAft>
                        <a:buFont typeface="Arial" charset="0"/>
                        <a:defRPr>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smtClean="0">
                          <a:ln>
                            <a:noFill/>
                          </a:ln>
                          <a:solidFill>
                            <a:srgbClr val="000000"/>
                          </a:solidFill>
                          <a:effectLst/>
                          <a:latin typeface="Calibri" pitchFamily="34" charset="0"/>
                          <a:cs typeface="Arial" charset="0"/>
                        </a:rPr>
                        <a:t>Cells number along Z axis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lvl1pPr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eaLnBrk="0" fontAlgn="base" hangingPunct="0">
                        <a:spcBef>
                          <a:spcPct val="20000"/>
                        </a:spcBef>
                        <a:spcAft>
                          <a:spcPct val="0"/>
                        </a:spcAft>
                        <a:buFont typeface="Arial" charset="0"/>
                        <a:defRPr>
                          <a:solidFill>
                            <a:schemeClr val="tx1"/>
                          </a:solidFill>
                          <a:latin typeface="Calibri" pitchFamily="34" charset="0"/>
                        </a:defRPr>
                      </a:lvl6pPr>
                      <a:lvl7pPr marL="2971800" indent="-228600" eaLnBrk="0" fontAlgn="base" hangingPunct="0">
                        <a:spcBef>
                          <a:spcPct val="20000"/>
                        </a:spcBef>
                        <a:spcAft>
                          <a:spcPct val="0"/>
                        </a:spcAft>
                        <a:buFont typeface="Arial" charset="0"/>
                        <a:defRPr>
                          <a:solidFill>
                            <a:schemeClr val="tx1"/>
                          </a:solidFill>
                          <a:latin typeface="Calibri" pitchFamily="34" charset="0"/>
                        </a:defRPr>
                      </a:lvl7pPr>
                      <a:lvl8pPr marL="3429000" indent="-228600" eaLnBrk="0" fontAlgn="base" hangingPunct="0">
                        <a:spcBef>
                          <a:spcPct val="20000"/>
                        </a:spcBef>
                        <a:spcAft>
                          <a:spcPct val="0"/>
                        </a:spcAft>
                        <a:buFont typeface="Arial" charset="0"/>
                        <a:defRPr>
                          <a:solidFill>
                            <a:schemeClr val="tx1"/>
                          </a:solidFill>
                          <a:latin typeface="Calibri" pitchFamily="34" charset="0"/>
                        </a:defRPr>
                      </a:lvl8pPr>
                      <a:lvl9pPr marL="3886200" indent="-228600" eaLnBrk="0" fontAlgn="base" hangingPunct="0">
                        <a:spcBef>
                          <a:spcPct val="20000"/>
                        </a:spcBef>
                        <a:spcAft>
                          <a:spcPct val="0"/>
                        </a:spcAft>
                        <a:buFont typeface="Arial" charset="0"/>
                        <a:defRPr>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smtClean="0">
                          <a:ln>
                            <a:noFill/>
                          </a:ln>
                          <a:solidFill>
                            <a:srgbClr val="000000"/>
                          </a:solidFill>
                          <a:effectLst/>
                          <a:latin typeface="Calibri" pitchFamily="34" charset="0"/>
                          <a:cs typeface="Arial" charset="0"/>
                        </a:rPr>
                        <a:t>next K rows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eaLnBrk="0" fontAlgn="base" hangingPunct="0">
                        <a:spcBef>
                          <a:spcPct val="20000"/>
                        </a:spcBef>
                        <a:spcAft>
                          <a:spcPct val="0"/>
                        </a:spcAft>
                        <a:buFont typeface="Arial" charset="0"/>
                        <a:defRPr>
                          <a:solidFill>
                            <a:schemeClr val="tx1"/>
                          </a:solidFill>
                          <a:latin typeface="Calibri" pitchFamily="34" charset="0"/>
                        </a:defRPr>
                      </a:lvl6pPr>
                      <a:lvl7pPr marL="2971800" indent="-228600" eaLnBrk="0" fontAlgn="base" hangingPunct="0">
                        <a:spcBef>
                          <a:spcPct val="20000"/>
                        </a:spcBef>
                        <a:spcAft>
                          <a:spcPct val="0"/>
                        </a:spcAft>
                        <a:buFont typeface="Arial" charset="0"/>
                        <a:defRPr>
                          <a:solidFill>
                            <a:schemeClr val="tx1"/>
                          </a:solidFill>
                          <a:latin typeface="Calibri" pitchFamily="34" charset="0"/>
                        </a:defRPr>
                      </a:lvl7pPr>
                      <a:lvl8pPr marL="3429000" indent="-228600" eaLnBrk="0" fontAlgn="base" hangingPunct="0">
                        <a:spcBef>
                          <a:spcPct val="20000"/>
                        </a:spcBef>
                        <a:spcAft>
                          <a:spcPct val="0"/>
                        </a:spcAft>
                        <a:buFont typeface="Arial" charset="0"/>
                        <a:defRPr>
                          <a:solidFill>
                            <a:schemeClr val="tx1"/>
                          </a:solidFill>
                          <a:latin typeface="Calibri" pitchFamily="34" charset="0"/>
                        </a:defRPr>
                      </a:lvl8pPr>
                      <a:lvl9pPr marL="3886200" indent="-228600" eaLnBrk="0" fontAlgn="base" hangingPunct="0">
                        <a:spcBef>
                          <a:spcPct val="20000"/>
                        </a:spcBef>
                        <a:spcAft>
                          <a:spcPct val="0"/>
                        </a:spcAft>
                        <a:buFont typeface="Arial" charset="0"/>
                        <a:defRPr>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smtClean="0">
                          <a:ln>
                            <a:noFill/>
                          </a:ln>
                          <a:solidFill>
                            <a:srgbClr val="000000"/>
                          </a:solidFill>
                          <a:effectLst/>
                          <a:latin typeface="Calibri" pitchFamily="34" charset="0"/>
                          <a:cs typeface="Arial" charset="0"/>
                        </a:rPr>
                        <a:t>Cell centers along Z axis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71475">
                <a:tc>
                  <a:txBody>
                    <a:bodyPr/>
                    <a:lstStyle>
                      <a:lvl1pPr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eaLnBrk="0" fontAlgn="base" hangingPunct="0">
                        <a:spcBef>
                          <a:spcPct val="20000"/>
                        </a:spcBef>
                        <a:spcAft>
                          <a:spcPct val="0"/>
                        </a:spcAft>
                        <a:buFont typeface="Arial" charset="0"/>
                        <a:defRPr>
                          <a:solidFill>
                            <a:schemeClr val="tx1"/>
                          </a:solidFill>
                          <a:latin typeface="Calibri" pitchFamily="34" charset="0"/>
                        </a:defRPr>
                      </a:lvl6pPr>
                      <a:lvl7pPr marL="2971800" indent="-228600" eaLnBrk="0" fontAlgn="base" hangingPunct="0">
                        <a:spcBef>
                          <a:spcPct val="20000"/>
                        </a:spcBef>
                        <a:spcAft>
                          <a:spcPct val="0"/>
                        </a:spcAft>
                        <a:buFont typeface="Arial" charset="0"/>
                        <a:defRPr>
                          <a:solidFill>
                            <a:schemeClr val="tx1"/>
                          </a:solidFill>
                          <a:latin typeface="Calibri" pitchFamily="34" charset="0"/>
                        </a:defRPr>
                      </a:lvl7pPr>
                      <a:lvl8pPr marL="3429000" indent="-228600" eaLnBrk="0" fontAlgn="base" hangingPunct="0">
                        <a:spcBef>
                          <a:spcPct val="20000"/>
                        </a:spcBef>
                        <a:spcAft>
                          <a:spcPct val="0"/>
                        </a:spcAft>
                        <a:buFont typeface="Arial" charset="0"/>
                        <a:defRPr>
                          <a:solidFill>
                            <a:schemeClr val="tx1"/>
                          </a:solidFill>
                          <a:latin typeface="Calibri" pitchFamily="34" charset="0"/>
                        </a:defRPr>
                      </a:lvl8pPr>
                      <a:lvl9pPr marL="3886200" indent="-228600" eaLnBrk="0" fontAlgn="base" hangingPunct="0">
                        <a:spcBef>
                          <a:spcPct val="20000"/>
                        </a:spcBef>
                        <a:spcAft>
                          <a:spcPct val="0"/>
                        </a:spcAft>
                        <a:buFont typeface="Arial" charset="0"/>
                        <a:defRPr>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smtClean="0">
                          <a:ln>
                            <a:noFill/>
                          </a:ln>
                          <a:solidFill>
                            <a:srgbClr val="000000"/>
                          </a:solidFill>
                          <a:effectLst/>
                          <a:latin typeface="Calibri" pitchFamily="34" charset="0"/>
                          <a:cs typeface="Arial" charset="0"/>
                        </a:rPr>
                        <a:t>next N*M*K rows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eaLnBrk="0" fontAlgn="base" hangingPunct="0">
                        <a:spcBef>
                          <a:spcPct val="20000"/>
                        </a:spcBef>
                        <a:spcAft>
                          <a:spcPct val="0"/>
                        </a:spcAft>
                        <a:buFont typeface="Arial" charset="0"/>
                        <a:defRPr>
                          <a:solidFill>
                            <a:schemeClr val="tx1"/>
                          </a:solidFill>
                          <a:latin typeface="Calibri" pitchFamily="34" charset="0"/>
                        </a:defRPr>
                      </a:lvl6pPr>
                      <a:lvl7pPr marL="2971800" indent="-228600" eaLnBrk="0" fontAlgn="base" hangingPunct="0">
                        <a:spcBef>
                          <a:spcPct val="20000"/>
                        </a:spcBef>
                        <a:spcAft>
                          <a:spcPct val="0"/>
                        </a:spcAft>
                        <a:buFont typeface="Arial" charset="0"/>
                        <a:defRPr>
                          <a:solidFill>
                            <a:schemeClr val="tx1"/>
                          </a:solidFill>
                          <a:latin typeface="Calibri" pitchFamily="34" charset="0"/>
                        </a:defRPr>
                      </a:lvl7pPr>
                      <a:lvl8pPr marL="3429000" indent="-228600" eaLnBrk="0" fontAlgn="base" hangingPunct="0">
                        <a:spcBef>
                          <a:spcPct val="20000"/>
                        </a:spcBef>
                        <a:spcAft>
                          <a:spcPct val="0"/>
                        </a:spcAft>
                        <a:buFont typeface="Arial" charset="0"/>
                        <a:defRPr>
                          <a:solidFill>
                            <a:schemeClr val="tx1"/>
                          </a:solidFill>
                          <a:latin typeface="Calibri" pitchFamily="34" charset="0"/>
                        </a:defRPr>
                      </a:lvl8pPr>
                      <a:lvl9pPr marL="3886200" indent="-228600" eaLnBrk="0" fontAlgn="base" hangingPunct="0">
                        <a:spcBef>
                          <a:spcPct val="20000"/>
                        </a:spcBef>
                        <a:spcAft>
                          <a:spcPct val="0"/>
                        </a:spcAft>
                        <a:buFont typeface="Arial" charset="0"/>
                        <a:defRPr>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smtClean="0">
                          <a:ln>
                            <a:noFill/>
                          </a:ln>
                          <a:solidFill>
                            <a:srgbClr val="000000"/>
                          </a:solidFill>
                          <a:effectLst/>
                          <a:latin typeface="Calibri" pitchFamily="34" charset="0"/>
                          <a:cs typeface="Arial" charset="0"/>
                        </a:rPr>
                        <a:t>Material index for each cell, the index is the same as the file </a:t>
                      </a:r>
                      <a:r>
                        <a:rPr kumimoji="0" lang="en-US" altLang="en-US" sz="1800" b="0" i="1" u="none" strike="noStrike" cap="none" normalizeH="0" baseline="0" smtClean="0">
                          <a:ln>
                            <a:noFill/>
                          </a:ln>
                          <a:solidFill>
                            <a:srgbClr val="0070C0"/>
                          </a:solidFill>
                          <a:effectLst/>
                          <a:latin typeface="Calibri" pitchFamily="34" charset="0"/>
                          <a:cs typeface="Arial" charset="0"/>
                        </a:rPr>
                        <a:t>material_info.txt</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1" u="none" strike="noStrike" cap="none" normalizeH="0" baseline="0" smtClean="0">
                        <a:ln>
                          <a:noFill/>
                        </a:ln>
                        <a:solidFill>
                          <a:srgbClr val="0070C0"/>
                        </a:solidFill>
                        <a:effectLst/>
                        <a:latin typeface="Calibri" pitchFamily="34" charset="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smtClean="0">
                          <a:ln>
                            <a:noFill/>
                          </a:ln>
                          <a:solidFill>
                            <a:schemeClr val="tx1"/>
                          </a:solidFill>
                          <a:effectLst/>
                          <a:latin typeface="Calibri" pitchFamily="34" charset="0"/>
                          <a:cs typeface="Arial" charset="0"/>
                        </a:rPr>
                        <a:t>The data is created by the “</a:t>
                      </a:r>
                      <a:r>
                        <a:rPr kumimoji="0" lang="en-US" altLang="en-US" sz="1800" b="0" i="0" u="none" strike="noStrike" cap="none" normalizeH="0" baseline="0" smtClean="0">
                          <a:ln>
                            <a:noFill/>
                          </a:ln>
                          <a:solidFill>
                            <a:srgbClr val="0070C0"/>
                          </a:solidFill>
                          <a:effectLst/>
                          <a:latin typeface="Calibri" pitchFamily="34" charset="0"/>
                          <a:cs typeface="Arial" charset="0"/>
                        </a:rPr>
                        <a:t>for-loop</a:t>
                      </a:r>
                      <a:r>
                        <a:rPr kumimoji="0" lang="en-US" altLang="en-US" sz="1800" b="0" i="0" u="none" strike="noStrike" cap="none" normalizeH="0" baseline="0" smtClean="0">
                          <a:ln>
                            <a:noFill/>
                          </a:ln>
                          <a:solidFill>
                            <a:schemeClr val="tx1"/>
                          </a:solidFill>
                          <a:effectLst/>
                          <a:latin typeface="Calibri" pitchFamily="34" charset="0"/>
                          <a:cs typeface="Arial" charset="0"/>
                        </a:rPr>
                        <a:t>”</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smtClean="0">
                          <a:ln>
                            <a:noFill/>
                          </a:ln>
                          <a:solidFill>
                            <a:schemeClr val="tx1"/>
                          </a:solidFill>
                          <a:effectLst/>
                          <a:latin typeface="Calibri" pitchFamily="34" charset="0"/>
                          <a:cs typeface="Arial" charset="0"/>
                        </a:rPr>
                        <a:t>For R</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smtClean="0">
                          <a:ln>
                            <a:noFill/>
                          </a:ln>
                          <a:solidFill>
                            <a:schemeClr val="tx1"/>
                          </a:solidFill>
                          <a:effectLst/>
                          <a:latin typeface="Calibri" pitchFamily="34" charset="0"/>
                          <a:cs typeface="Arial" charset="0"/>
                        </a:rPr>
                        <a:t>           For Phi</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smtClean="0">
                          <a:ln>
                            <a:noFill/>
                          </a:ln>
                          <a:solidFill>
                            <a:schemeClr val="tx1"/>
                          </a:solidFill>
                          <a:effectLst/>
                          <a:latin typeface="Calibri" pitchFamily="34" charset="0"/>
                          <a:cs typeface="Arial" charset="0"/>
                        </a:rPr>
                        <a:t>                        For Z</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smtClean="0">
                          <a:ln>
                            <a:noFill/>
                          </a:ln>
                          <a:solidFill>
                            <a:schemeClr val="tx1"/>
                          </a:solidFill>
                          <a:effectLst/>
                          <a:latin typeface="Calibri" pitchFamily="34" charset="0"/>
                          <a:cs typeface="Arial"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smtClean="0">
                          <a:ln>
                            <a:noFill/>
                          </a:ln>
                          <a:solidFill>
                            <a:schemeClr val="tx1"/>
                          </a:solidFill>
                          <a:effectLst/>
                          <a:latin typeface="Calibri" pitchFamily="34" charset="0"/>
                          <a:cs typeface="Arial" charset="0"/>
                        </a:rPr>
                        <a:t>                        end Z</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smtClean="0">
                          <a:ln>
                            <a:noFill/>
                          </a:ln>
                          <a:solidFill>
                            <a:schemeClr val="tx1"/>
                          </a:solidFill>
                          <a:effectLst/>
                          <a:latin typeface="Calibri" pitchFamily="34" charset="0"/>
                          <a:cs typeface="Arial" charset="0"/>
                        </a:rPr>
                        <a:t>          end Phi</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smtClean="0">
                          <a:ln>
                            <a:noFill/>
                          </a:ln>
                          <a:solidFill>
                            <a:schemeClr val="tx1"/>
                          </a:solidFill>
                          <a:effectLst/>
                          <a:latin typeface="Calibri" pitchFamily="34" charset="0"/>
                          <a:cs typeface="Arial" charset="0"/>
                        </a:rPr>
                        <a:t>End R</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bl>
          </a:graphicData>
        </a:graphic>
      </p:graphicFrame>
      <p:sp>
        <p:nvSpPr>
          <p:cNvPr id="5" name="Slide Number Placeholder 4"/>
          <p:cNvSpPr>
            <a:spLocks noGrp="1"/>
          </p:cNvSpPr>
          <p:nvPr>
            <p:ph type="sldNum" sz="quarter" idx="12"/>
          </p:nvPr>
        </p:nvSpPr>
        <p:spPr/>
        <p:txBody>
          <a:bodyPr/>
          <a:lstStyle/>
          <a:p>
            <a:pPr>
              <a:defRPr/>
            </a:pPr>
            <a:fld id="{2762730E-A01E-409C-A00B-408FA1AF6B8A}" type="slidenum">
              <a:rPr lang="en-US" altLang="zh-CN" smtClean="0"/>
              <a:pPr>
                <a:defRPr/>
              </a:pPr>
              <a:t>22</a:t>
            </a:fld>
            <a:endParaRPr lang="en-US" altLang="zh-CN"/>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3"/>
          <p:cNvSpPr>
            <a:spLocks noChangeArrowheads="1"/>
          </p:cNvSpPr>
          <p:nvPr/>
        </p:nvSpPr>
        <p:spPr bwMode="auto">
          <a:xfrm>
            <a:off x="609600" y="457200"/>
            <a:ext cx="409575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i="1">
                <a:solidFill>
                  <a:srgbClr val="0070C0"/>
                </a:solidFill>
              </a:rPr>
              <a:t>cyl_mesh_grid.m</a:t>
            </a:r>
            <a:r>
              <a:rPr lang="en-US" altLang="en-US"/>
              <a:t>	&amp; </a:t>
            </a:r>
            <a:r>
              <a:rPr lang="en-US" altLang="en-US" i="1">
                <a:solidFill>
                  <a:srgbClr val="0070C0"/>
                </a:solidFill>
              </a:rPr>
              <a:t>cart_mesh_grid.m</a:t>
            </a:r>
            <a:endParaRPr lang="en-US" altLang="en-US"/>
          </a:p>
        </p:txBody>
      </p:sp>
      <p:sp>
        <p:nvSpPr>
          <p:cNvPr id="31747" name="Rectangle 4"/>
          <p:cNvSpPr>
            <a:spLocks noChangeArrowheads="1"/>
          </p:cNvSpPr>
          <p:nvPr/>
        </p:nvSpPr>
        <p:spPr bwMode="auto">
          <a:xfrm>
            <a:off x="5029200" y="457200"/>
            <a:ext cx="2865438"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a:t>grid position, matlab m file</a:t>
            </a:r>
          </a:p>
        </p:txBody>
      </p:sp>
      <p:sp>
        <p:nvSpPr>
          <p:cNvPr id="31748" name="TextBox 5"/>
          <p:cNvSpPr txBox="1">
            <a:spLocks noChangeArrowheads="1"/>
          </p:cNvSpPr>
          <p:nvPr/>
        </p:nvSpPr>
        <p:spPr bwMode="auto">
          <a:xfrm>
            <a:off x="914400" y="1600200"/>
            <a:ext cx="6400800" cy="2308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a:t>User can directly run these files in matlab. After running, user can get following variables:</a:t>
            </a:r>
          </a:p>
          <a:p>
            <a:pPr eaLnBrk="1" hangingPunct="1"/>
            <a:r>
              <a:rPr lang="en-US" altLang="en-US">
                <a:solidFill>
                  <a:srgbClr val="0070C0"/>
                </a:solidFill>
              </a:rPr>
              <a:t>NR</a:t>
            </a:r>
            <a:r>
              <a:rPr lang="en-US" altLang="en-US"/>
              <a:t> or </a:t>
            </a:r>
            <a:r>
              <a:rPr lang="en-US" altLang="en-US">
                <a:solidFill>
                  <a:srgbClr val="0070C0"/>
                </a:solidFill>
              </a:rPr>
              <a:t>NX</a:t>
            </a:r>
            <a:r>
              <a:rPr lang="en-US" altLang="en-US"/>
              <a:t>: 	grid number in R or X axis</a:t>
            </a:r>
          </a:p>
          <a:p>
            <a:pPr eaLnBrk="1" hangingPunct="1"/>
            <a:r>
              <a:rPr lang="en-US" altLang="en-US">
                <a:solidFill>
                  <a:srgbClr val="0070C0"/>
                </a:solidFill>
              </a:rPr>
              <a:t>NPhi</a:t>
            </a:r>
            <a:r>
              <a:rPr lang="en-US" altLang="en-US"/>
              <a:t> or </a:t>
            </a:r>
            <a:r>
              <a:rPr lang="en-US" altLang="en-US">
                <a:solidFill>
                  <a:srgbClr val="0070C0"/>
                </a:solidFill>
              </a:rPr>
              <a:t>NY</a:t>
            </a:r>
            <a:r>
              <a:rPr lang="en-US" altLang="en-US"/>
              <a:t>: 	grid number in Phi or Y axis</a:t>
            </a:r>
          </a:p>
          <a:p>
            <a:pPr eaLnBrk="1" hangingPunct="1"/>
            <a:r>
              <a:rPr lang="en-US" altLang="en-US">
                <a:solidFill>
                  <a:srgbClr val="0070C0"/>
                </a:solidFill>
              </a:rPr>
              <a:t>NZ</a:t>
            </a:r>
            <a:r>
              <a:rPr lang="en-US" altLang="en-US"/>
              <a:t>: 		grid number in Z axis</a:t>
            </a:r>
          </a:p>
          <a:p>
            <a:pPr eaLnBrk="1" hangingPunct="1"/>
            <a:r>
              <a:rPr lang="en-US" altLang="en-US">
                <a:solidFill>
                  <a:srgbClr val="0070C0"/>
                </a:solidFill>
              </a:rPr>
              <a:t>Rgrid</a:t>
            </a:r>
            <a:r>
              <a:rPr lang="en-US" altLang="en-US"/>
              <a:t> or </a:t>
            </a:r>
            <a:r>
              <a:rPr lang="en-US" altLang="en-US">
                <a:solidFill>
                  <a:srgbClr val="0070C0"/>
                </a:solidFill>
              </a:rPr>
              <a:t>Xgrid</a:t>
            </a:r>
            <a:r>
              <a:rPr lang="en-US" altLang="en-US"/>
              <a:t>:	grid position in R or X axis</a:t>
            </a:r>
          </a:p>
          <a:p>
            <a:pPr eaLnBrk="1" hangingPunct="1"/>
            <a:r>
              <a:rPr lang="en-US" altLang="en-US">
                <a:solidFill>
                  <a:srgbClr val="0070C0"/>
                </a:solidFill>
              </a:rPr>
              <a:t>Phigrid</a:t>
            </a:r>
            <a:r>
              <a:rPr lang="en-US" altLang="en-US"/>
              <a:t> or </a:t>
            </a:r>
            <a:r>
              <a:rPr lang="en-US" altLang="en-US">
                <a:solidFill>
                  <a:srgbClr val="0070C0"/>
                </a:solidFill>
              </a:rPr>
              <a:t>Ygrid</a:t>
            </a:r>
            <a:r>
              <a:rPr lang="en-US" altLang="en-US"/>
              <a:t>:	grid position in Phi or Y axis</a:t>
            </a:r>
          </a:p>
          <a:p>
            <a:pPr eaLnBrk="1" hangingPunct="1"/>
            <a:r>
              <a:rPr lang="en-US" altLang="en-US">
                <a:solidFill>
                  <a:srgbClr val="0070C0"/>
                </a:solidFill>
              </a:rPr>
              <a:t>Zgrid</a:t>
            </a:r>
            <a:r>
              <a:rPr lang="en-US" altLang="en-US"/>
              <a:t>:		grid position in Z axis</a:t>
            </a:r>
          </a:p>
        </p:txBody>
      </p:sp>
      <p:sp>
        <p:nvSpPr>
          <p:cNvPr id="31749" name="TextBox 6"/>
          <p:cNvSpPr txBox="1">
            <a:spLocks noChangeArrowheads="1"/>
          </p:cNvSpPr>
          <p:nvPr/>
        </p:nvSpPr>
        <p:spPr bwMode="auto">
          <a:xfrm>
            <a:off x="838200" y="4648200"/>
            <a:ext cx="71628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a:t>The content of the file is easy to understand even with </a:t>
            </a:r>
            <a:r>
              <a:rPr lang="en-US" altLang="en-US">
                <a:solidFill>
                  <a:srgbClr val="0070C0"/>
                </a:solidFill>
              </a:rPr>
              <a:t>Notepad</a:t>
            </a:r>
            <a:r>
              <a:rPr lang="en-US" altLang="en-US"/>
              <a:t>.</a:t>
            </a:r>
          </a:p>
        </p:txBody>
      </p:sp>
      <p:sp>
        <p:nvSpPr>
          <p:cNvPr id="6" name="Slide Number Placeholder 5"/>
          <p:cNvSpPr>
            <a:spLocks noGrp="1"/>
          </p:cNvSpPr>
          <p:nvPr>
            <p:ph type="sldNum" sz="quarter" idx="12"/>
          </p:nvPr>
        </p:nvSpPr>
        <p:spPr/>
        <p:txBody>
          <a:bodyPr/>
          <a:lstStyle/>
          <a:p>
            <a:pPr>
              <a:defRPr/>
            </a:pPr>
            <a:fld id="{2762730E-A01E-409C-A00B-408FA1AF6B8A}" type="slidenum">
              <a:rPr lang="en-US" altLang="zh-CN" smtClean="0"/>
              <a:pPr>
                <a:defRPr/>
              </a:pPr>
              <a:t>23</a:t>
            </a:fld>
            <a:endParaRPr lang="en-US" altLang="zh-CN"/>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457200" y="0"/>
            <a:ext cx="8229600" cy="1143000"/>
          </a:xfrm>
        </p:spPr>
        <p:txBody>
          <a:bodyPr/>
          <a:lstStyle/>
          <a:p>
            <a:r>
              <a:rPr lang="en-US" altLang="en-US" smtClean="0"/>
              <a:t>Material definition</a:t>
            </a:r>
          </a:p>
        </p:txBody>
      </p:sp>
      <p:pic>
        <p:nvPicPr>
          <p:cNvPr id="32771"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62000" y="1828800"/>
            <a:ext cx="2619375" cy="1885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2772" name="Rectangle 5"/>
          <p:cNvSpPr>
            <a:spLocks noChangeArrowheads="1"/>
          </p:cNvSpPr>
          <p:nvPr/>
        </p:nvSpPr>
        <p:spPr bwMode="auto">
          <a:xfrm>
            <a:off x="381000" y="1143000"/>
            <a:ext cx="8458200"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a:t>User can assign different materials to different solids. To create a new material is through the menu attached on the tree-node “Material”</a:t>
            </a:r>
          </a:p>
        </p:txBody>
      </p:sp>
      <p:sp>
        <p:nvSpPr>
          <p:cNvPr id="32773" name="TextBox 6"/>
          <p:cNvSpPr txBox="1">
            <a:spLocks noChangeArrowheads="1"/>
          </p:cNvSpPr>
          <p:nvPr/>
        </p:nvSpPr>
        <p:spPr bwMode="auto">
          <a:xfrm>
            <a:off x="228600" y="3886200"/>
            <a:ext cx="4953000" cy="1200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a:t>The menu appears by right click mouse button on the treenode </a:t>
            </a:r>
            <a:r>
              <a:rPr lang="en-US" altLang="en-US" b="1"/>
              <a:t>Material</a:t>
            </a:r>
            <a:r>
              <a:rPr lang="en-US" altLang="en-US"/>
              <a:t>, the material </a:t>
            </a:r>
            <a:r>
              <a:rPr lang="en-US" altLang="en-US" b="1"/>
              <a:t>Edit Dialog </a:t>
            </a:r>
            <a:r>
              <a:rPr lang="en-US" altLang="en-US"/>
              <a:t>will be popuped by choosing “</a:t>
            </a:r>
            <a:r>
              <a:rPr lang="en-US" altLang="en-US" b="1"/>
              <a:t>Add Material</a:t>
            </a:r>
            <a:r>
              <a:rPr lang="en-US" altLang="en-US"/>
              <a:t>” menu.</a:t>
            </a:r>
            <a:endParaRPr lang="en-US" altLang="en-US" b="1" i="1"/>
          </a:p>
        </p:txBody>
      </p:sp>
      <p:pic>
        <p:nvPicPr>
          <p:cNvPr id="32774" name="Picture 8"/>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562600" y="1905000"/>
            <a:ext cx="3267075" cy="380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Slide Number Placeholder 6"/>
          <p:cNvSpPr>
            <a:spLocks noGrp="1"/>
          </p:cNvSpPr>
          <p:nvPr>
            <p:ph type="sldNum" sz="quarter" idx="12"/>
          </p:nvPr>
        </p:nvSpPr>
        <p:spPr/>
        <p:txBody>
          <a:bodyPr/>
          <a:lstStyle/>
          <a:p>
            <a:pPr>
              <a:defRPr/>
            </a:pPr>
            <a:fld id="{2762730E-A01E-409C-A00B-408FA1AF6B8A}" type="slidenum">
              <a:rPr lang="en-US" altLang="zh-CN" smtClean="0"/>
              <a:pPr>
                <a:defRPr/>
              </a:pPr>
              <a:t>24</a:t>
            </a:fld>
            <a:endParaRPr lang="en-US" altLang="zh-CN"/>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p:cNvPicPr>
            <a:picLocks noChangeAspect="1" noChangeArrowheads="1"/>
          </p:cNvPicPr>
          <p:nvPr/>
        </p:nvPicPr>
        <p:blipFill>
          <a:blip r:embed="rId2" cstate="print"/>
          <a:srcRect/>
          <a:stretch>
            <a:fillRect/>
          </a:stretch>
        </p:blipFill>
        <p:spPr bwMode="auto">
          <a:xfrm>
            <a:off x="6096000" y="152400"/>
            <a:ext cx="2461126" cy="3224213"/>
          </a:xfrm>
          <a:prstGeom prst="rect">
            <a:avLst/>
          </a:prstGeom>
          <a:noFill/>
          <a:ln w="9525">
            <a:noFill/>
            <a:miter lim="800000"/>
            <a:headEnd/>
            <a:tailEnd/>
          </a:ln>
        </p:spPr>
      </p:pic>
      <p:pic>
        <p:nvPicPr>
          <p:cNvPr id="44033" name="Picture 1"/>
          <p:cNvPicPr>
            <a:picLocks noChangeAspect="1" noChangeArrowheads="1"/>
          </p:cNvPicPr>
          <p:nvPr/>
        </p:nvPicPr>
        <p:blipFill>
          <a:blip r:embed="rId3" cstate="print"/>
          <a:srcRect/>
          <a:stretch>
            <a:fillRect/>
          </a:stretch>
        </p:blipFill>
        <p:spPr bwMode="auto">
          <a:xfrm>
            <a:off x="4114800" y="2785390"/>
            <a:ext cx="3048000" cy="4072610"/>
          </a:xfrm>
          <a:prstGeom prst="rect">
            <a:avLst/>
          </a:prstGeom>
          <a:noFill/>
          <a:ln w="9525">
            <a:noFill/>
            <a:miter lim="800000"/>
            <a:headEnd/>
            <a:tailEnd/>
          </a:ln>
        </p:spPr>
      </p:pic>
      <p:pic>
        <p:nvPicPr>
          <p:cNvPr id="44035" name="Picture 3"/>
          <p:cNvPicPr>
            <a:picLocks noChangeAspect="1" noChangeArrowheads="1"/>
          </p:cNvPicPr>
          <p:nvPr/>
        </p:nvPicPr>
        <p:blipFill>
          <a:blip r:embed="rId4" cstate="print"/>
          <a:srcRect/>
          <a:stretch>
            <a:fillRect/>
          </a:stretch>
        </p:blipFill>
        <p:spPr bwMode="auto">
          <a:xfrm>
            <a:off x="457200" y="2943225"/>
            <a:ext cx="3001048" cy="3914775"/>
          </a:xfrm>
          <a:prstGeom prst="rect">
            <a:avLst/>
          </a:prstGeom>
          <a:noFill/>
          <a:ln w="9525">
            <a:noFill/>
            <a:miter lim="800000"/>
            <a:headEnd/>
            <a:tailEnd/>
          </a:ln>
        </p:spPr>
      </p:pic>
      <p:sp>
        <p:nvSpPr>
          <p:cNvPr id="4" name="TextBox 6"/>
          <p:cNvSpPr txBox="1">
            <a:spLocks noChangeArrowheads="1"/>
          </p:cNvSpPr>
          <p:nvPr/>
        </p:nvSpPr>
        <p:spPr bwMode="auto">
          <a:xfrm>
            <a:off x="381000" y="381000"/>
            <a:ext cx="4343400" cy="2862263"/>
          </a:xfrm>
          <a:prstGeom prst="rect">
            <a:avLst/>
          </a:prstGeom>
          <a:noFill/>
          <a:ln w="9525">
            <a:noFill/>
            <a:miter lim="800000"/>
            <a:headEnd/>
            <a:tailEnd/>
          </a:ln>
        </p:spPr>
        <p:txBody>
          <a:bodyPr>
            <a:spAutoFit/>
          </a:bodyPr>
          <a:lstStyle/>
          <a:p>
            <a:pPr>
              <a:defRPr/>
            </a:pPr>
            <a:r>
              <a:rPr lang="en-US" dirty="0"/>
              <a:t>There are three kinds of properties for a material:</a:t>
            </a:r>
          </a:p>
          <a:p>
            <a:pPr marL="342900" indent="-342900">
              <a:buFontTx/>
              <a:buAutoNum type="arabicPeriod"/>
              <a:defRPr/>
            </a:pPr>
            <a:r>
              <a:rPr lang="en-US" b="1" i="1" dirty="0"/>
              <a:t>General definition: </a:t>
            </a:r>
            <a:r>
              <a:rPr lang="en-US" dirty="0"/>
              <a:t>name and displaying color</a:t>
            </a:r>
          </a:p>
          <a:p>
            <a:pPr marL="342900" indent="-342900">
              <a:buFontTx/>
              <a:buAutoNum type="arabicPeriod"/>
              <a:defRPr/>
            </a:pPr>
            <a:r>
              <a:rPr lang="en-US" dirty="0"/>
              <a:t>Parameters for </a:t>
            </a:r>
            <a:r>
              <a:rPr lang="en-US" b="1" dirty="0"/>
              <a:t>electromagnetic profile</a:t>
            </a:r>
            <a:r>
              <a:rPr lang="en-US" dirty="0"/>
              <a:t>: relative permittivity and electric conductivity, etc.</a:t>
            </a:r>
          </a:p>
          <a:p>
            <a:pPr marL="342900" indent="-342900">
              <a:buFontTx/>
              <a:buAutoNum type="arabicPeriod"/>
              <a:defRPr/>
            </a:pPr>
            <a:r>
              <a:rPr lang="en-US" dirty="0"/>
              <a:t>Parameters for </a:t>
            </a:r>
            <a:r>
              <a:rPr lang="en-US" b="1" dirty="0"/>
              <a:t>elastic wave</a:t>
            </a:r>
            <a:r>
              <a:rPr lang="en-US" dirty="0"/>
              <a:t>: mass density and </a:t>
            </a:r>
            <a:r>
              <a:rPr lang="en-US" dirty="0" smtClean="0"/>
              <a:t>velocities, etc.</a:t>
            </a:r>
            <a:endParaRPr lang="en-US" dirty="0"/>
          </a:p>
          <a:p>
            <a:pPr marL="342900" indent="-342900">
              <a:buFontTx/>
              <a:buAutoNum type="arabicPeriod"/>
              <a:defRPr/>
            </a:pPr>
            <a:endParaRPr lang="en-US" dirty="0"/>
          </a:p>
        </p:txBody>
      </p:sp>
      <p:cxnSp>
        <p:nvCxnSpPr>
          <p:cNvPr id="7" name="Straight Arrow Connector 6"/>
          <p:cNvCxnSpPr/>
          <p:nvPr/>
        </p:nvCxnSpPr>
        <p:spPr>
          <a:xfrm flipH="1">
            <a:off x="1524000" y="1828800"/>
            <a:ext cx="914400" cy="12954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3429000" y="2667000"/>
            <a:ext cx="1981200" cy="3810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2743200" y="609600"/>
            <a:ext cx="3276600" cy="3810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5" name="Slide Number Placeholder 14"/>
          <p:cNvSpPr>
            <a:spLocks noGrp="1"/>
          </p:cNvSpPr>
          <p:nvPr>
            <p:ph type="sldNum" sz="quarter" idx="12"/>
          </p:nvPr>
        </p:nvSpPr>
        <p:spPr/>
        <p:txBody>
          <a:bodyPr/>
          <a:lstStyle/>
          <a:p>
            <a:pPr>
              <a:defRPr/>
            </a:pPr>
            <a:fld id="{2762730E-A01E-409C-A00B-408FA1AF6B8A}" type="slidenum">
              <a:rPr lang="en-US" altLang="zh-CN" smtClean="0"/>
              <a:pPr>
                <a:defRPr/>
              </a:pPr>
              <a:t>25</a:t>
            </a:fld>
            <a:endParaRPr lang="en-US" altLang="zh-CN"/>
          </a:p>
        </p:txBody>
      </p:sp>
      <p:sp>
        <p:nvSpPr>
          <p:cNvPr id="17" name="Rectangle 16"/>
          <p:cNvSpPr/>
          <p:nvPr/>
        </p:nvSpPr>
        <p:spPr>
          <a:xfrm>
            <a:off x="3581400" y="5257800"/>
            <a:ext cx="2057400" cy="646331"/>
          </a:xfrm>
          <a:prstGeom prst="rect">
            <a:avLst/>
          </a:prstGeom>
        </p:spPr>
        <p:txBody>
          <a:bodyPr wrap="square">
            <a:spAutoFit/>
          </a:bodyPr>
          <a:lstStyle/>
          <a:p>
            <a:r>
              <a:rPr lang="en-US" dirty="0" smtClean="0"/>
              <a:t>general isotropic parameter</a:t>
            </a:r>
            <a:endParaRPr lang="en-US" dirty="0"/>
          </a:p>
        </p:txBody>
      </p:sp>
      <p:sp>
        <p:nvSpPr>
          <p:cNvPr id="18" name="Rectangle 17"/>
          <p:cNvSpPr/>
          <p:nvPr/>
        </p:nvSpPr>
        <p:spPr>
          <a:xfrm>
            <a:off x="5943600" y="5257800"/>
            <a:ext cx="1735755" cy="646331"/>
          </a:xfrm>
          <a:prstGeom prst="rect">
            <a:avLst/>
          </a:prstGeom>
        </p:spPr>
        <p:txBody>
          <a:bodyPr wrap="square">
            <a:spAutoFit/>
          </a:bodyPr>
          <a:lstStyle/>
          <a:p>
            <a:r>
              <a:rPr lang="en-US" dirty="0" err="1" smtClean="0"/>
              <a:t>visco</a:t>
            </a:r>
            <a:r>
              <a:rPr lang="en-US" dirty="0" smtClean="0"/>
              <a:t>-elastic parameter</a:t>
            </a:r>
            <a:endParaRPr lang="en-US" dirty="0"/>
          </a:p>
        </p:txBody>
      </p:sp>
      <p:sp>
        <p:nvSpPr>
          <p:cNvPr id="19" name="Rectangle 18"/>
          <p:cNvSpPr/>
          <p:nvPr/>
        </p:nvSpPr>
        <p:spPr>
          <a:xfrm>
            <a:off x="4114800" y="3886200"/>
            <a:ext cx="1447800" cy="1371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5791200" y="4191000"/>
            <a:ext cx="1219200" cy="10668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381000"/>
            <a:ext cx="7543800" cy="369332"/>
          </a:xfrm>
          <a:prstGeom prst="rect">
            <a:avLst/>
          </a:prstGeom>
        </p:spPr>
        <p:txBody>
          <a:bodyPr wrap="square">
            <a:spAutoFit/>
          </a:bodyPr>
          <a:lstStyle/>
          <a:p>
            <a:r>
              <a:rPr lang="en-US" dirty="0" smtClean="0"/>
              <a:t>Advanced Parameters for </a:t>
            </a:r>
            <a:r>
              <a:rPr lang="en-US" b="1" dirty="0" smtClean="0"/>
              <a:t>Cartesian</a:t>
            </a:r>
            <a:r>
              <a:rPr lang="en-US" dirty="0" smtClean="0"/>
              <a:t> </a:t>
            </a:r>
            <a:r>
              <a:rPr lang="en-US" b="1" dirty="0" smtClean="0"/>
              <a:t>elastic wave simulation</a:t>
            </a:r>
            <a:endParaRPr lang="en-US" dirty="0"/>
          </a:p>
        </p:txBody>
      </p:sp>
      <p:pic>
        <p:nvPicPr>
          <p:cNvPr id="104450" name="Picture 2"/>
          <p:cNvPicPr>
            <a:picLocks noChangeAspect="1" noChangeArrowheads="1"/>
          </p:cNvPicPr>
          <p:nvPr/>
        </p:nvPicPr>
        <p:blipFill>
          <a:blip r:embed="rId2" cstate="print"/>
          <a:srcRect/>
          <a:stretch>
            <a:fillRect/>
          </a:stretch>
        </p:blipFill>
        <p:spPr bwMode="auto">
          <a:xfrm>
            <a:off x="4114800" y="1676400"/>
            <a:ext cx="4905375" cy="3905250"/>
          </a:xfrm>
          <a:prstGeom prst="rect">
            <a:avLst/>
          </a:prstGeom>
          <a:noFill/>
          <a:ln w="9525">
            <a:noFill/>
            <a:miter lim="800000"/>
            <a:headEnd/>
            <a:tailEnd/>
          </a:ln>
        </p:spPr>
      </p:pic>
      <p:sp>
        <p:nvSpPr>
          <p:cNvPr id="6" name="TextBox 5"/>
          <p:cNvSpPr txBox="1"/>
          <p:nvPr/>
        </p:nvSpPr>
        <p:spPr>
          <a:xfrm>
            <a:off x="304800" y="838200"/>
            <a:ext cx="4038600" cy="369332"/>
          </a:xfrm>
          <a:prstGeom prst="rect">
            <a:avLst/>
          </a:prstGeom>
          <a:noFill/>
        </p:spPr>
        <p:txBody>
          <a:bodyPr wrap="square" rtlCol="0">
            <a:spAutoFit/>
          </a:bodyPr>
          <a:lstStyle/>
          <a:p>
            <a:r>
              <a:rPr lang="en-US" dirty="0" smtClean="0"/>
              <a:t>1) General Anisotropic Property </a:t>
            </a:r>
            <a:r>
              <a:rPr lang="en-US" dirty="0" err="1" smtClean="0"/>
              <a:t>Cij</a:t>
            </a:r>
            <a:endParaRPr lang="en-US" dirty="0"/>
          </a:p>
        </p:txBody>
      </p:sp>
      <p:pic>
        <p:nvPicPr>
          <p:cNvPr id="104451" name="Picture 3"/>
          <p:cNvPicPr>
            <a:picLocks noChangeAspect="1" noChangeArrowheads="1"/>
          </p:cNvPicPr>
          <p:nvPr/>
        </p:nvPicPr>
        <p:blipFill>
          <a:blip r:embed="rId3" cstate="print"/>
          <a:srcRect/>
          <a:stretch>
            <a:fillRect/>
          </a:stretch>
        </p:blipFill>
        <p:spPr bwMode="auto">
          <a:xfrm>
            <a:off x="228600" y="1371600"/>
            <a:ext cx="3409950" cy="4467225"/>
          </a:xfrm>
          <a:prstGeom prst="rect">
            <a:avLst/>
          </a:prstGeom>
          <a:noFill/>
          <a:ln w="9525">
            <a:noFill/>
            <a:miter lim="800000"/>
            <a:headEnd/>
            <a:tailEnd/>
          </a:ln>
        </p:spPr>
      </p:pic>
      <p:cxnSp>
        <p:nvCxnSpPr>
          <p:cNvPr id="9" name="Straight Arrow Connector 8"/>
          <p:cNvCxnSpPr/>
          <p:nvPr/>
        </p:nvCxnSpPr>
        <p:spPr>
          <a:xfrm>
            <a:off x="2895600" y="4419600"/>
            <a:ext cx="9144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 name="Slide Number Placeholder 9"/>
          <p:cNvSpPr>
            <a:spLocks noGrp="1"/>
          </p:cNvSpPr>
          <p:nvPr>
            <p:ph type="sldNum" sz="quarter" idx="12"/>
          </p:nvPr>
        </p:nvSpPr>
        <p:spPr/>
        <p:txBody>
          <a:bodyPr/>
          <a:lstStyle/>
          <a:p>
            <a:pPr>
              <a:defRPr/>
            </a:pPr>
            <a:fld id="{2762730E-A01E-409C-A00B-408FA1AF6B8A}" type="slidenum">
              <a:rPr lang="en-US" altLang="zh-CN" smtClean="0"/>
              <a:pPr>
                <a:defRPr/>
              </a:pPr>
              <a:t>26</a:t>
            </a:fld>
            <a:endParaRPr lang="en-US" altLang="zh-CN"/>
          </a:p>
        </p:txBody>
      </p:sp>
      <p:sp>
        <p:nvSpPr>
          <p:cNvPr id="11" name="Rectangle 10"/>
          <p:cNvSpPr/>
          <p:nvPr/>
        </p:nvSpPr>
        <p:spPr>
          <a:xfrm>
            <a:off x="228600" y="4038600"/>
            <a:ext cx="1066800" cy="381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762000" y="3733800"/>
            <a:ext cx="1371600" cy="369332"/>
          </a:xfrm>
          <a:prstGeom prst="rect">
            <a:avLst/>
          </a:prstGeom>
          <a:noFill/>
        </p:spPr>
        <p:txBody>
          <a:bodyPr wrap="square" rtlCol="0">
            <a:spAutoFit/>
          </a:bodyPr>
          <a:lstStyle/>
          <a:p>
            <a:r>
              <a:rPr lang="en-US" dirty="0" smtClean="0"/>
              <a:t>check here</a:t>
            </a:r>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381000"/>
            <a:ext cx="4211409" cy="369332"/>
          </a:xfrm>
          <a:prstGeom prst="rect">
            <a:avLst/>
          </a:prstGeom>
        </p:spPr>
        <p:txBody>
          <a:bodyPr wrap="none">
            <a:spAutoFit/>
          </a:bodyPr>
          <a:lstStyle/>
          <a:p>
            <a:r>
              <a:rPr lang="en-US" dirty="0" smtClean="0"/>
              <a:t>Advanced Parameters for </a:t>
            </a:r>
            <a:r>
              <a:rPr lang="en-US" b="1" dirty="0" smtClean="0"/>
              <a:t>elastic wave</a:t>
            </a:r>
            <a:endParaRPr lang="en-US" dirty="0"/>
          </a:p>
        </p:txBody>
      </p:sp>
      <p:sp>
        <p:nvSpPr>
          <p:cNvPr id="6" name="TextBox 5"/>
          <p:cNvSpPr txBox="1"/>
          <p:nvPr/>
        </p:nvSpPr>
        <p:spPr>
          <a:xfrm>
            <a:off x="304800" y="838200"/>
            <a:ext cx="4648200" cy="369332"/>
          </a:xfrm>
          <a:prstGeom prst="rect">
            <a:avLst/>
          </a:prstGeom>
          <a:noFill/>
        </p:spPr>
        <p:txBody>
          <a:bodyPr wrap="square" rtlCol="0">
            <a:spAutoFit/>
          </a:bodyPr>
          <a:lstStyle/>
          <a:p>
            <a:r>
              <a:rPr lang="en-US" dirty="0" smtClean="0"/>
              <a:t>2) Weak Anisotropic (Thomson) Property</a:t>
            </a:r>
            <a:endParaRPr lang="en-US" dirty="0"/>
          </a:p>
        </p:txBody>
      </p:sp>
      <p:pic>
        <p:nvPicPr>
          <p:cNvPr id="104451" name="Picture 3"/>
          <p:cNvPicPr>
            <a:picLocks noChangeAspect="1" noChangeArrowheads="1"/>
          </p:cNvPicPr>
          <p:nvPr/>
        </p:nvPicPr>
        <p:blipFill>
          <a:blip r:embed="rId2" cstate="print"/>
          <a:srcRect/>
          <a:stretch>
            <a:fillRect/>
          </a:stretch>
        </p:blipFill>
        <p:spPr bwMode="auto">
          <a:xfrm>
            <a:off x="228600" y="1371600"/>
            <a:ext cx="3409950" cy="4467225"/>
          </a:xfrm>
          <a:prstGeom prst="rect">
            <a:avLst/>
          </a:prstGeom>
          <a:noFill/>
          <a:ln w="9525">
            <a:noFill/>
            <a:miter lim="800000"/>
            <a:headEnd/>
            <a:tailEnd/>
          </a:ln>
        </p:spPr>
      </p:pic>
      <p:cxnSp>
        <p:nvCxnSpPr>
          <p:cNvPr id="9" name="Straight Arrow Connector 8"/>
          <p:cNvCxnSpPr/>
          <p:nvPr/>
        </p:nvCxnSpPr>
        <p:spPr>
          <a:xfrm>
            <a:off x="2895600" y="4419600"/>
            <a:ext cx="9144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105474" name="Picture 2"/>
          <p:cNvPicPr>
            <a:picLocks noChangeAspect="1" noChangeArrowheads="1"/>
          </p:cNvPicPr>
          <p:nvPr/>
        </p:nvPicPr>
        <p:blipFill>
          <a:blip r:embed="rId3" cstate="print"/>
          <a:srcRect/>
          <a:stretch>
            <a:fillRect/>
          </a:stretch>
        </p:blipFill>
        <p:spPr bwMode="auto">
          <a:xfrm>
            <a:off x="4038600" y="1600200"/>
            <a:ext cx="4867275" cy="3848100"/>
          </a:xfrm>
          <a:prstGeom prst="rect">
            <a:avLst/>
          </a:prstGeom>
          <a:noFill/>
          <a:ln w="9525">
            <a:noFill/>
            <a:miter lim="800000"/>
            <a:headEnd/>
            <a:tailEnd/>
          </a:ln>
        </p:spPr>
      </p:pic>
      <p:sp>
        <p:nvSpPr>
          <p:cNvPr id="8" name="Slide Number Placeholder 7"/>
          <p:cNvSpPr>
            <a:spLocks noGrp="1"/>
          </p:cNvSpPr>
          <p:nvPr>
            <p:ph type="sldNum" sz="quarter" idx="12"/>
          </p:nvPr>
        </p:nvSpPr>
        <p:spPr/>
        <p:txBody>
          <a:bodyPr/>
          <a:lstStyle/>
          <a:p>
            <a:pPr>
              <a:defRPr/>
            </a:pPr>
            <a:fld id="{2762730E-A01E-409C-A00B-408FA1AF6B8A}" type="slidenum">
              <a:rPr lang="en-US" altLang="zh-CN" smtClean="0"/>
              <a:pPr>
                <a:defRPr/>
              </a:pPr>
              <a:t>27</a:t>
            </a:fld>
            <a:endParaRPr lang="en-US" altLang="zh-CN"/>
          </a:p>
        </p:txBody>
      </p:sp>
      <p:sp>
        <p:nvSpPr>
          <p:cNvPr id="10" name="Rectangle 9"/>
          <p:cNvSpPr/>
          <p:nvPr/>
        </p:nvSpPr>
        <p:spPr>
          <a:xfrm>
            <a:off x="228600" y="4038600"/>
            <a:ext cx="1066800" cy="381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762000" y="3733800"/>
            <a:ext cx="1371600" cy="369332"/>
          </a:xfrm>
          <a:prstGeom prst="rect">
            <a:avLst/>
          </a:prstGeom>
          <a:noFill/>
        </p:spPr>
        <p:txBody>
          <a:bodyPr wrap="square" rtlCol="0">
            <a:spAutoFit/>
          </a:bodyPr>
          <a:lstStyle/>
          <a:p>
            <a:r>
              <a:rPr lang="en-US" dirty="0" smtClean="0"/>
              <a:t>check here</a:t>
            </a:r>
            <a:endParaRPr 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498" name="Picture 2"/>
          <p:cNvPicPr>
            <a:picLocks noChangeAspect="1" noChangeArrowheads="1"/>
          </p:cNvPicPr>
          <p:nvPr/>
        </p:nvPicPr>
        <p:blipFill>
          <a:blip r:embed="rId2" cstate="print"/>
          <a:srcRect/>
          <a:stretch>
            <a:fillRect/>
          </a:stretch>
        </p:blipFill>
        <p:spPr bwMode="auto">
          <a:xfrm>
            <a:off x="762000" y="1295400"/>
            <a:ext cx="7381875" cy="4505325"/>
          </a:xfrm>
          <a:prstGeom prst="rect">
            <a:avLst/>
          </a:prstGeom>
          <a:noFill/>
          <a:ln w="9525">
            <a:noFill/>
            <a:miter lim="800000"/>
            <a:headEnd/>
            <a:tailEnd/>
          </a:ln>
        </p:spPr>
      </p:pic>
      <p:sp>
        <p:nvSpPr>
          <p:cNvPr id="5" name="Rectangle 4"/>
          <p:cNvSpPr/>
          <p:nvPr/>
        </p:nvSpPr>
        <p:spPr>
          <a:xfrm>
            <a:off x="457200" y="381000"/>
            <a:ext cx="4211409" cy="369332"/>
          </a:xfrm>
          <a:prstGeom prst="rect">
            <a:avLst/>
          </a:prstGeom>
        </p:spPr>
        <p:txBody>
          <a:bodyPr wrap="none">
            <a:spAutoFit/>
          </a:bodyPr>
          <a:lstStyle/>
          <a:p>
            <a:r>
              <a:rPr lang="en-US" dirty="0" smtClean="0"/>
              <a:t>Advanced Parameters for </a:t>
            </a:r>
            <a:r>
              <a:rPr lang="en-US" b="1" dirty="0" smtClean="0"/>
              <a:t>elastic wave</a:t>
            </a:r>
            <a:endParaRPr lang="en-US" dirty="0"/>
          </a:p>
        </p:txBody>
      </p:sp>
      <p:sp>
        <p:nvSpPr>
          <p:cNvPr id="6" name="TextBox 5"/>
          <p:cNvSpPr txBox="1"/>
          <p:nvPr/>
        </p:nvSpPr>
        <p:spPr>
          <a:xfrm>
            <a:off x="304800" y="838200"/>
            <a:ext cx="4648200" cy="369332"/>
          </a:xfrm>
          <a:prstGeom prst="rect">
            <a:avLst/>
          </a:prstGeom>
          <a:noFill/>
        </p:spPr>
        <p:txBody>
          <a:bodyPr wrap="square" rtlCol="0">
            <a:spAutoFit/>
          </a:bodyPr>
          <a:lstStyle/>
          <a:p>
            <a:r>
              <a:rPr lang="en-US" dirty="0" smtClean="0"/>
              <a:t>3) </a:t>
            </a:r>
            <a:r>
              <a:rPr lang="en-US" dirty="0" err="1" smtClean="0"/>
              <a:t>Poro</a:t>
            </a:r>
            <a:r>
              <a:rPr lang="en-US" dirty="0" smtClean="0"/>
              <a:t>-Elastic Property</a:t>
            </a:r>
            <a:endParaRPr lang="en-US" dirty="0"/>
          </a:p>
        </p:txBody>
      </p:sp>
      <p:cxnSp>
        <p:nvCxnSpPr>
          <p:cNvPr id="7" name="Straight Arrow Connector 6"/>
          <p:cNvCxnSpPr/>
          <p:nvPr/>
        </p:nvCxnSpPr>
        <p:spPr>
          <a:xfrm>
            <a:off x="3276600" y="4800600"/>
            <a:ext cx="5334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9" name="Slide Number Placeholder 8"/>
          <p:cNvSpPr>
            <a:spLocks noGrp="1"/>
          </p:cNvSpPr>
          <p:nvPr>
            <p:ph type="sldNum" sz="quarter" idx="12"/>
          </p:nvPr>
        </p:nvSpPr>
        <p:spPr/>
        <p:txBody>
          <a:bodyPr/>
          <a:lstStyle/>
          <a:p>
            <a:pPr>
              <a:defRPr/>
            </a:pPr>
            <a:fld id="{2762730E-A01E-409C-A00B-408FA1AF6B8A}" type="slidenum">
              <a:rPr lang="en-US" altLang="zh-CN" smtClean="0"/>
              <a:pPr>
                <a:defRPr/>
              </a:pPr>
              <a:t>28</a:t>
            </a:fld>
            <a:endParaRPr lang="en-US" altLang="zh-CN"/>
          </a:p>
        </p:txBody>
      </p:sp>
      <p:sp>
        <p:nvSpPr>
          <p:cNvPr id="10" name="Rectangle 9"/>
          <p:cNvSpPr/>
          <p:nvPr/>
        </p:nvSpPr>
        <p:spPr>
          <a:xfrm>
            <a:off x="762000" y="4038600"/>
            <a:ext cx="1066800" cy="381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1295400" y="3733800"/>
            <a:ext cx="1371600" cy="369332"/>
          </a:xfrm>
          <a:prstGeom prst="rect">
            <a:avLst/>
          </a:prstGeom>
          <a:noFill/>
        </p:spPr>
        <p:txBody>
          <a:bodyPr wrap="square" rtlCol="0">
            <a:spAutoFit/>
          </a:bodyPr>
          <a:lstStyle/>
          <a:p>
            <a:r>
              <a:rPr lang="en-US" dirty="0" smtClean="0"/>
              <a:t>check here</a:t>
            </a:r>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r>
              <a:rPr lang="en-US" altLang="en-US" smtClean="0"/>
              <a:t>Material Modification</a:t>
            </a:r>
          </a:p>
        </p:txBody>
      </p:sp>
      <p:sp>
        <p:nvSpPr>
          <p:cNvPr id="34819" name="TextBox 3"/>
          <p:cNvSpPr txBox="1">
            <a:spLocks noChangeArrowheads="1"/>
          </p:cNvSpPr>
          <p:nvPr/>
        </p:nvSpPr>
        <p:spPr bwMode="auto">
          <a:xfrm>
            <a:off x="1828800" y="3962400"/>
            <a:ext cx="4648200" cy="1477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a:t>To modify a material’s property, user needs to select the material first (as the highlighted material tree-node item), then double click this item. The material </a:t>
            </a:r>
            <a:r>
              <a:rPr lang="en-US" altLang="en-US" b="1"/>
              <a:t>Edit Dialog </a:t>
            </a:r>
            <a:r>
              <a:rPr lang="en-US" altLang="en-US"/>
              <a:t>will be poped up. </a:t>
            </a:r>
            <a:endParaRPr lang="en-US" altLang="en-US" b="1" i="1"/>
          </a:p>
        </p:txBody>
      </p:sp>
      <p:pic>
        <p:nvPicPr>
          <p:cNvPr id="3482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886200" y="1828800"/>
            <a:ext cx="1362075" cy="1428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Slide Number Placeholder 4"/>
          <p:cNvSpPr>
            <a:spLocks noGrp="1"/>
          </p:cNvSpPr>
          <p:nvPr>
            <p:ph type="sldNum" sz="quarter" idx="12"/>
          </p:nvPr>
        </p:nvSpPr>
        <p:spPr/>
        <p:txBody>
          <a:bodyPr/>
          <a:lstStyle/>
          <a:p>
            <a:pPr>
              <a:defRPr/>
            </a:pPr>
            <a:fld id="{2762730E-A01E-409C-A00B-408FA1AF6B8A}" type="slidenum">
              <a:rPr lang="en-US" altLang="zh-CN" smtClean="0"/>
              <a:pPr>
                <a:defRPr/>
              </a:pPr>
              <a:t>29</a:t>
            </a:fld>
            <a:endParaRPr lang="en-US" altLang="zh-CN"/>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524000" y="2438400"/>
            <a:ext cx="5705475" cy="1895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219" name="Title 1"/>
          <p:cNvSpPr>
            <a:spLocks noGrp="1"/>
          </p:cNvSpPr>
          <p:nvPr>
            <p:ph type="title"/>
          </p:nvPr>
        </p:nvSpPr>
        <p:spPr>
          <a:xfrm>
            <a:off x="381000" y="0"/>
            <a:ext cx="8229600" cy="838200"/>
          </a:xfrm>
        </p:spPr>
        <p:txBody>
          <a:bodyPr/>
          <a:lstStyle/>
          <a:p>
            <a:pPr eaLnBrk="1" hangingPunct="1"/>
            <a:r>
              <a:rPr lang="en-US" altLang="zh-CN" smtClean="0"/>
              <a:t>GUI Layout</a:t>
            </a:r>
          </a:p>
        </p:txBody>
      </p:sp>
      <p:sp>
        <p:nvSpPr>
          <p:cNvPr id="9220" name="Content Placeholder 2"/>
          <p:cNvSpPr>
            <a:spLocks noGrp="1"/>
          </p:cNvSpPr>
          <p:nvPr>
            <p:ph idx="1"/>
          </p:nvPr>
        </p:nvSpPr>
        <p:spPr>
          <a:xfrm>
            <a:off x="0" y="685800"/>
            <a:ext cx="9144000" cy="1524000"/>
          </a:xfrm>
        </p:spPr>
        <p:txBody>
          <a:bodyPr/>
          <a:lstStyle/>
          <a:p>
            <a:pPr eaLnBrk="1" hangingPunct="1"/>
            <a:r>
              <a:rPr lang="en-US" altLang="zh-CN" sz="2800" smtClean="0"/>
              <a:t>For the general GUI information, please refer to Wavenology EM Package manual (“Help”). The elastic wave solver will share most GUI system of Wavenology EM Package.</a:t>
            </a:r>
          </a:p>
        </p:txBody>
      </p:sp>
      <p:sp>
        <p:nvSpPr>
          <p:cNvPr id="6" name="Oval 5"/>
          <p:cNvSpPr/>
          <p:nvPr/>
        </p:nvSpPr>
        <p:spPr>
          <a:xfrm>
            <a:off x="3886200" y="2514600"/>
            <a:ext cx="914400" cy="762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ltLang="zh-CN">
              <a:solidFill>
                <a:srgbClr val="FFFFFF"/>
              </a:solidFill>
              <a:cs typeface="Arial" charset="0"/>
            </a:endParaRPr>
          </a:p>
        </p:txBody>
      </p:sp>
      <p:sp>
        <p:nvSpPr>
          <p:cNvPr id="7" name="Oval 6"/>
          <p:cNvSpPr/>
          <p:nvPr/>
        </p:nvSpPr>
        <p:spPr>
          <a:xfrm>
            <a:off x="6172200" y="3276600"/>
            <a:ext cx="609600" cy="5334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ltLang="zh-CN">
              <a:solidFill>
                <a:srgbClr val="FFFFFF"/>
              </a:solidFill>
              <a:cs typeface="Arial" charset="0"/>
            </a:endParaRPr>
          </a:p>
        </p:txBody>
      </p:sp>
      <p:sp>
        <p:nvSpPr>
          <p:cNvPr id="9223" name="TextBox 7"/>
          <p:cNvSpPr txBox="1">
            <a:spLocks noChangeArrowheads="1"/>
          </p:cNvSpPr>
          <p:nvPr/>
        </p:nvSpPr>
        <p:spPr bwMode="auto">
          <a:xfrm>
            <a:off x="3505200" y="3733800"/>
            <a:ext cx="1905000" cy="646113"/>
          </a:xfrm>
          <a:prstGeom prst="rect">
            <a:avLst/>
          </a:prstGeom>
          <a:noFill/>
          <a:ln w="9525">
            <a:solidFill>
              <a:srgbClr val="FF0000"/>
            </a:solidFill>
            <a:prstDash val="dashDot"/>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a:t>Use Menu “Help”-&gt;”Help”</a:t>
            </a:r>
          </a:p>
        </p:txBody>
      </p:sp>
      <p:cxnSp>
        <p:nvCxnSpPr>
          <p:cNvPr id="10" name="Straight Arrow Connector 9"/>
          <p:cNvCxnSpPr/>
          <p:nvPr/>
        </p:nvCxnSpPr>
        <p:spPr>
          <a:xfrm rot="5400000" flipH="1" flipV="1">
            <a:off x="4076701" y="3543300"/>
            <a:ext cx="381000" cy="3175"/>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225" name="TextBox 10"/>
          <p:cNvSpPr txBox="1">
            <a:spLocks noChangeArrowheads="1"/>
          </p:cNvSpPr>
          <p:nvPr/>
        </p:nvSpPr>
        <p:spPr bwMode="auto">
          <a:xfrm>
            <a:off x="5715000" y="4191000"/>
            <a:ext cx="1905000" cy="646113"/>
          </a:xfrm>
          <a:prstGeom prst="rect">
            <a:avLst/>
          </a:prstGeom>
          <a:noFill/>
          <a:ln w="9525">
            <a:solidFill>
              <a:srgbClr val="FF0000"/>
            </a:solidFill>
            <a:prstDash val="dashDot"/>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a:t>Toolbar button “Help”</a:t>
            </a:r>
          </a:p>
        </p:txBody>
      </p:sp>
      <p:cxnSp>
        <p:nvCxnSpPr>
          <p:cNvPr id="12" name="Straight Arrow Connector 11"/>
          <p:cNvCxnSpPr/>
          <p:nvPr/>
        </p:nvCxnSpPr>
        <p:spPr>
          <a:xfrm rot="5400000" flipH="1" flipV="1">
            <a:off x="6286501" y="4000500"/>
            <a:ext cx="381000" cy="3175"/>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922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81000" y="4624388"/>
            <a:ext cx="3255963" cy="22336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228" name="Rectangle 13"/>
          <p:cNvSpPr>
            <a:spLocks noChangeArrowheads="1"/>
          </p:cNvSpPr>
          <p:nvPr/>
        </p:nvSpPr>
        <p:spPr bwMode="auto">
          <a:xfrm>
            <a:off x="3733800" y="5867400"/>
            <a:ext cx="363855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a:t>Wavenology EM Package manual</a:t>
            </a:r>
          </a:p>
        </p:txBody>
      </p:sp>
      <p:sp>
        <p:nvSpPr>
          <p:cNvPr id="13" name="Slide Number Placeholder 12"/>
          <p:cNvSpPr>
            <a:spLocks noGrp="1"/>
          </p:cNvSpPr>
          <p:nvPr>
            <p:ph type="sldNum" sz="quarter" idx="12"/>
          </p:nvPr>
        </p:nvSpPr>
        <p:spPr/>
        <p:txBody>
          <a:bodyPr/>
          <a:lstStyle/>
          <a:p>
            <a:pPr>
              <a:defRPr/>
            </a:pPr>
            <a:fld id="{2762730E-A01E-409C-A00B-408FA1AF6B8A}" type="slidenum">
              <a:rPr lang="en-US" altLang="zh-CN" smtClean="0"/>
              <a:pPr>
                <a:defRPr/>
              </a:pPr>
              <a:t>3</a:t>
            </a:fld>
            <a:endParaRPr lang="en-US" altLang="zh-CN"/>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1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429500" y="1143000"/>
            <a:ext cx="1714500" cy="4629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5843" name="Title 1"/>
          <p:cNvSpPr>
            <a:spLocks noGrp="1"/>
          </p:cNvSpPr>
          <p:nvPr>
            <p:ph type="title"/>
          </p:nvPr>
        </p:nvSpPr>
        <p:spPr>
          <a:xfrm>
            <a:off x="381000" y="0"/>
            <a:ext cx="8153400" cy="990600"/>
          </a:xfrm>
        </p:spPr>
        <p:txBody>
          <a:bodyPr/>
          <a:lstStyle/>
          <a:p>
            <a:r>
              <a:rPr lang="en-US" altLang="en-US" smtClean="0"/>
              <a:t>3D Solid Definition</a:t>
            </a:r>
          </a:p>
        </p:txBody>
      </p:sp>
      <p:sp>
        <p:nvSpPr>
          <p:cNvPr id="35844" name="Rectangle 3"/>
          <p:cNvSpPr>
            <a:spLocks noChangeArrowheads="1"/>
          </p:cNvSpPr>
          <p:nvPr/>
        </p:nvSpPr>
        <p:spPr bwMode="auto">
          <a:xfrm>
            <a:off x="304800" y="914400"/>
            <a:ext cx="7467600" cy="4616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a:t>Wavenology GUI supports following basic geometries:</a:t>
            </a:r>
          </a:p>
          <a:p>
            <a:pPr eaLnBrk="1" hangingPunct="1"/>
            <a:r>
              <a:rPr lang="en-US" altLang="en-US" sz="1200" b="1" i="1"/>
              <a:t>	</a:t>
            </a:r>
            <a:r>
              <a:rPr lang="en-US" altLang="en-US" sz="1200" b="1" i="1">
                <a:solidFill>
                  <a:srgbClr val="0070C0"/>
                </a:solidFill>
              </a:rPr>
              <a:t>Sphere/Ellipsoid </a:t>
            </a:r>
          </a:p>
          <a:p>
            <a:pPr eaLnBrk="1" hangingPunct="1"/>
            <a:r>
              <a:rPr lang="en-US" altLang="en-US" sz="1200" b="1" i="1">
                <a:solidFill>
                  <a:srgbClr val="0070C0"/>
                </a:solidFill>
              </a:rPr>
              <a:t>	Box (Brick) </a:t>
            </a:r>
          </a:p>
          <a:p>
            <a:pPr eaLnBrk="1" hangingPunct="1"/>
            <a:r>
              <a:rPr lang="en-US" altLang="en-US" sz="1200" b="1" i="1">
                <a:solidFill>
                  <a:srgbClr val="0070C0"/>
                </a:solidFill>
              </a:rPr>
              <a:t>	Ring (Circular/Elliptical) </a:t>
            </a:r>
          </a:p>
          <a:p>
            <a:pPr eaLnBrk="1" hangingPunct="1"/>
            <a:r>
              <a:rPr lang="en-US" altLang="en-US" sz="1200" b="1" i="1">
                <a:solidFill>
                  <a:srgbClr val="0070C0"/>
                </a:solidFill>
              </a:rPr>
              <a:t>	Torus </a:t>
            </a:r>
          </a:p>
          <a:p>
            <a:pPr eaLnBrk="1" hangingPunct="1"/>
            <a:r>
              <a:rPr lang="en-US" altLang="en-US" sz="1200" b="1" i="1">
                <a:solidFill>
                  <a:srgbClr val="0070C0"/>
                </a:solidFill>
              </a:rPr>
              <a:t>	Cone </a:t>
            </a:r>
          </a:p>
          <a:p>
            <a:pPr eaLnBrk="1" hangingPunct="1"/>
            <a:r>
              <a:rPr lang="en-US" altLang="en-US" sz="1200" b="1" i="1">
                <a:solidFill>
                  <a:srgbClr val="0070C0"/>
                </a:solidFill>
              </a:rPr>
              <a:t>	Polygon </a:t>
            </a:r>
          </a:p>
          <a:p>
            <a:pPr eaLnBrk="1" hangingPunct="1"/>
            <a:r>
              <a:rPr lang="en-US" altLang="en-US" sz="1200" b="1" i="1">
                <a:solidFill>
                  <a:srgbClr val="0070C0"/>
                </a:solidFill>
              </a:rPr>
              <a:t>	Cylinder Archimedean </a:t>
            </a:r>
          </a:p>
          <a:p>
            <a:pPr eaLnBrk="1" hangingPunct="1"/>
            <a:r>
              <a:rPr lang="en-US" altLang="en-US" sz="1200" b="1" i="1">
                <a:solidFill>
                  <a:srgbClr val="0070C0"/>
                </a:solidFill>
              </a:rPr>
              <a:t>	Spiral </a:t>
            </a:r>
          </a:p>
          <a:p>
            <a:pPr eaLnBrk="1" hangingPunct="1"/>
            <a:r>
              <a:rPr lang="en-US" altLang="en-US" sz="1200" b="1" i="1">
                <a:solidFill>
                  <a:srgbClr val="0070C0"/>
                </a:solidFill>
              </a:rPr>
              <a:t>	Toroidal </a:t>
            </a:r>
          </a:p>
          <a:p>
            <a:pPr eaLnBrk="1" hangingPunct="1"/>
            <a:r>
              <a:rPr lang="en-US" altLang="en-US" sz="1200" b="1" i="1">
                <a:solidFill>
                  <a:srgbClr val="0070C0"/>
                </a:solidFill>
              </a:rPr>
              <a:t>	Spiral </a:t>
            </a:r>
          </a:p>
          <a:p>
            <a:pPr eaLnBrk="1" hangingPunct="1"/>
            <a:r>
              <a:rPr lang="en-US" altLang="en-US" sz="1200" b="1" i="1">
                <a:solidFill>
                  <a:srgbClr val="0070C0"/>
                </a:solidFill>
              </a:rPr>
              <a:t>	Spline </a:t>
            </a:r>
          </a:p>
          <a:p>
            <a:pPr eaLnBrk="1" hangingPunct="1"/>
            <a:r>
              <a:rPr lang="en-US" altLang="en-US" sz="1200" b="1" i="1">
                <a:solidFill>
                  <a:srgbClr val="0070C0"/>
                </a:solidFill>
              </a:rPr>
              <a:t>	Bondwire </a:t>
            </a:r>
          </a:p>
          <a:p>
            <a:pPr eaLnBrk="1" hangingPunct="1"/>
            <a:r>
              <a:rPr lang="en-US" altLang="en-US" sz="1200" b="1" i="1">
                <a:solidFill>
                  <a:srgbClr val="0070C0"/>
                </a:solidFill>
              </a:rPr>
              <a:t>	JEDEC-3 Bondwire </a:t>
            </a:r>
          </a:p>
          <a:p>
            <a:pPr eaLnBrk="1" hangingPunct="1"/>
            <a:r>
              <a:rPr lang="en-US" altLang="en-US" sz="1200" b="1" i="1">
                <a:solidFill>
                  <a:srgbClr val="0070C0"/>
                </a:solidFill>
              </a:rPr>
              <a:t>	CAD solid Import/Export</a:t>
            </a:r>
            <a:endParaRPr lang="en-US" altLang="en-US" sz="1200">
              <a:solidFill>
                <a:srgbClr val="0070C0"/>
              </a:solidFill>
            </a:endParaRPr>
          </a:p>
          <a:p>
            <a:pPr eaLnBrk="1" hangingPunct="1"/>
            <a:r>
              <a:rPr lang="en-US" altLang="en-US"/>
              <a:t>For how to create and edit these solids please refer to the “Geometries” section in the manual of Wavenology EM package.</a:t>
            </a:r>
          </a:p>
          <a:p>
            <a:pPr eaLnBrk="1" hangingPunct="1"/>
            <a:endParaRPr lang="en-US" altLang="en-US"/>
          </a:p>
          <a:p>
            <a:pPr eaLnBrk="1" hangingPunct="1"/>
            <a:r>
              <a:rPr lang="en-US" altLang="en-US" i="1">
                <a:solidFill>
                  <a:srgbClr val="0070C0"/>
                </a:solidFill>
              </a:rPr>
              <a:t>Wavenology EM package also support complicated solid by sweeping or lofting faces. More details will be covered in the next manual.</a:t>
            </a:r>
          </a:p>
          <a:p>
            <a:pPr eaLnBrk="1" hangingPunct="1"/>
            <a:endParaRPr lang="en-US" altLang="en-US"/>
          </a:p>
        </p:txBody>
      </p:sp>
      <p:pic>
        <p:nvPicPr>
          <p:cNvPr id="35845"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733800" y="1752600"/>
            <a:ext cx="3162300" cy="247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5846" name="TextBox 5"/>
          <p:cNvSpPr txBox="1">
            <a:spLocks noChangeArrowheads="1"/>
          </p:cNvSpPr>
          <p:nvPr/>
        </p:nvSpPr>
        <p:spPr bwMode="auto">
          <a:xfrm>
            <a:off x="3657600" y="2209800"/>
            <a:ext cx="37338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a:t>Basic solid creation toolbar buttons</a:t>
            </a:r>
          </a:p>
        </p:txBody>
      </p:sp>
      <p:pic>
        <p:nvPicPr>
          <p:cNvPr id="35847"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066800" y="5791200"/>
            <a:ext cx="1381125" cy="257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848" name="Picture 4"/>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172200" y="5791200"/>
            <a:ext cx="676275" cy="257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5849" name="TextBox 8"/>
          <p:cNvSpPr txBox="1">
            <a:spLocks noChangeArrowheads="1"/>
          </p:cNvSpPr>
          <p:nvPr/>
        </p:nvSpPr>
        <p:spPr bwMode="auto">
          <a:xfrm>
            <a:off x="609600" y="6096000"/>
            <a:ext cx="3810000"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a:t>2D &amp; 3D curve creation, and cover planar closed curves as a face</a:t>
            </a:r>
          </a:p>
        </p:txBody>
      </p:sp>
      <p:sp>
        <p:nvSpPr>
          <p:cNvPr id="35850" name="TextBox 9"/>
          <p:cNvSpPr txBox="1">
            <a:spLocks noChangeArrowheads="1"/>
          </p:cNvSpPr>
          <p:nvPr/>
        </p:nvSpPr>
        <p:spPr bwMode="auto">
          <a:xfrm>
            <a:off x="5410200" y="6096000"/>
            <a:ext cx="2743200"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a:t>Create solid by sweeping or lofting face</a:t>
            </a:r>
          </a:p>
        </p:txBody>
      </p:sp>
      <p:cxnSp>
        <p:nvCxnSpPr>
          <p:cNvPr id="12" name="Straight Arrow Connector 11"/>
          <p:cNvCxnSpPr/>
          <p:nvPr/>
        </p:nvCxnSpPr>
        <p:spPr>
          <a:xfrm rot="5400000" flipH="1" flipV="1">
            <a:off x="6438900" y="2400300"/>
            <a:ext cx="1828800" cy="9906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3" name="Slide Number Placeholder 12"/>
          <p:cNvSpPr>
            <a:spLocks noGrp="1"/>
          </p:cNvSpPr>
          <p:nvPr>
            <p:ph type="sldNum" sz="quarter" idx="12"/>
          </p:nvPr>
        </p:nvSpPr>
        <p:spPr/>
        <p:txBody>
          <a:bodyPr/>
          <a:lstStyle/>
          <a:p>
            <a:pPr>
              <a:defRPr/>
            </a:pPr>
            <a:fld id="{2762730E-A01E-409C-A00B-408FA1AF6B8A}" type="slidenum">
              <a:rPr lang="en-US" altLang="zh-CN" smtClean="0"/>
              <a:pPr>
                <a:defRPr/>
              </a:pPr>
              <a:t>30</a:t>
            </a:fld>
            <a:endParaRPr lang="en-US" altLang="zh-CN"/>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381000" y="152400"/>
            <a:ext cx="8153400" cy="792163"/>
          </a:xfrm>
        </p:spPr>
        <p:txBody>
          <a:bodyPr/>
          <a:lstStyle/>
          <a:p>
            <a:r>
              <a:rPr lang="en-US" altLang="en-US" smtClean="0"/>
              <a:t>Variable System</a:t>
            </a:r>
          </a:p>
        </p:txBody>
      </p:sp>
      <p:sp>
        <p:nvSpPr>
          <p:cNvPr id="37891" name="TextBox 3"/>
          <p:cNvSpPr txBox="1">
            <a:spLocks noChangeArrowheads="1"/>
          </p:cNvSpPr>
          <p:nvPr/>
        </p:nvSpPr>
        <p:spPr bwMode="auto">
          <a:xfrm>
            <a:off x="457200" y="1066800"/>
            <a:ext cx="8001000" cy="923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a:t>All 3D geometries in Wavenology GUI can be defined by variables.</a:t>
            </a:r>
          </a:p>
          <a:p>
            <a:pPr eaLnBrk="1" hangingPunct="1"/>
            <a:r>
              <a:rPr lang="en-US" altLang="en-US"/>
              <a:t>For example, user can define a sphere with radius as variable “x”. The sphere’s shape can change as the value of “x” changes.</a:t>
            </a:r>
          </a:p>
        </p:txBody>
      </p:sp>
      <p:grpSp>
        <p:nvGrpSpPr>
          <p:cNvPr id="37892" name="Group 8"/>
          <p:cNvGrpSpPr>
            <a:grpSpLocks/>
          </p:cNvGrpSpPr>
          <p:nvPr/>
        </p:nvGrpSpPr>
        <p:grpSpPr bwMode="auto">
          <a:xfrm>
            <a:off x="457200" y="2133600"/>
            <a:ext cx="6143625" cy="369888"/>
            <a:chOff x="685800" y="2743200"/>
            <a:chExt cx="6143625" cy="369332"/>
          </a:xfrm>
        </p:grpSpPr>
        <p:sp>
          <p:nvSpPr>
            <p:cNvPr id="37895" name="TextBox 4"/>
            <p:cNvSpPr txBox="1">
              <a:spLocks noChangeArrowheads="1"/>
            </p:cNvSpPr>
            <p:nvPr/>
          </p:nvSpPr>
          <p:spPr bwMode="auto">
            <a:xfrm>
              <a:off x="685800" y="2743200"/>
              <a:ext cx="6096000"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a:t>User can define and modify a variable by toolbar button</a:t>
              </a:r>
            </a:p>
          </p:txBody>
        </p:sp>
        <p:pic>
          <p:nvPicPr>
            <p:cNvPr id="37896"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553200" y="2819400"/>
              <a:ext cx="276225" cy="209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37893" name="TextBox 6"/>
          <p:cNvSpPr txBox="1">
            <a:spLocks noChangeArrowheads="1"/>
          </p:cNvSpPr>
          <p:nvPr/>
        </p:nvSpPr>
        <p:spPr bwMode="auto">
          <a:xfrm>
            <a:off x="457200" y="2590800"/>
            <a:ext cx="6096000"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a:t>In following example, we define variable “</a:t>
            </a:r>
            <a:r>
              <a:rPr lang="en-US" altLang="en-US" b="1" i="1"/>
              <a:t>x</a:t>
            </a:r>
            <a:r>
              <a:rPr lang="en-US" altLang="en-US"/>
              <a:t>” as value </a:t>
            </a:r>
            <a:r>
              <a:rPr lang="en-US" altLang="en-US" i="1"/>
              <a:t>100</a:t>
            </a:r>
            <a:r>
              <a:rPr lang="en-US" altLang="en-US"/>
              <a:t> and variable “</a:t>
            </a:r>
            <a:r>
              <a:rPr lang="en-US" altLang="en-US" b="1" i="1"/>
              <a:t>y</a:t>
            </a:r>
            <a:r>
              <a:rPr lang="en-US" altLang="en-US"/>
              <a:t>” equal to “</a:t>
            </a:r>
            <a:r>
              <a:rPr lang="en-US" altLang="en-US" i="1"/>
              <a:t>100 + sin(x)</a:t>
            </a:r>
            <a:r>
              <a:rPr lang="en-US" altLang="en-US"/>
              <a:t>”</a:t>
            </a:r>
            <a:r>
              <a:rPr lang="en-US" altLang="en-US" i="1"/>
              <a:t> </a:t>
            </a:r>
          </a:p>
        </p:txBody>
      </p:sp>
      <p:pic>
        <p:nvPicPr>
          <p:cNvPr id="37894"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371600" y="3276600"/>
            <a:ext cx="5410200" cy="3371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Slide Number Placeholder 8"/>
          <p:cNvSpPr>
            <a:spLocks noGrp="1"/>
          </p:cNvSpPr>
          <p:nvPr>
            <p:ph type="sldNum" sz="quarter" idx="12"/>
          </p:nvPr>
        </p:nvSpPr>
        <p:spPr/>
        <p:txBody>
          <a:bodyPr/>
          <a:lstStyle/>
          <a:p>
            <a:pPr>
              <a:defRPr/>
            </a:pPr>
            <a:fld id="{2762730E-A01E-409C-A00B-408FA1AF6B8A}" type="slidenum">
              <a:rPr lang="en-US" altLang="zh-CN" smtClean="0"/>
              <a:pPr>
                <a:defRPr/>
              </a:pPr>
              <a:t>31</a:t>
            </a:fld>
            <a:endParaRPr lang="en-US" altLang="zh-CN"/>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38200" y="1447800"/>
            <a:ext cx="7439025" cy="4991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8915" name="TextBox 4"/>
          <p:cNvSpPr txBox="1">
            <a:spLocks noChangeArrowheads="1"/>
          </p:cNvSpPr>
          <p:nvPr/>
        </p:nvSpPr>
        <p:spPr bwMode="auto">
          <a:xfrm>
            <a:off x="914400" y="838200"/>
            <a:ext cx="64770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a:t>Then, we can define a sphere with radius as “1+y/2”</a:t>
            </a:r>
            <a:endParaRPr lang="en-US" altLang="en-US" i="1"/>
          </a:p>
        </p:txBody>
      </p:sp>
      <p:sp>
        <p:nvSpPr>
          <p:cNvPr id="4" name="Slide Number Placeholder 3"/>
          <p:cNvSpPr>
            <a:spLocks noGrp="1"/>
          </p:cNvSpPr>
          <p:nvPr>
            <p:ph type="sldNum" sz="quarter" idx="12"/>
          </p:nvPr>
        </p:nvSpPr>
        <p:spPr/>
        <p:txBody>
          <a:bodyPr/>
          <a:lstStyle/>
          <a:p>
            <a:pPr>
              <a:defRPr/>
            </a:pPr>
            <a:fld id="{2762730E-A01E-409C-A00B-408FA1AF6B8A}" type="slidenum">
              <a:rPr lang="en-US" altLang="zh-CN" smtClean="0"/>
              <a:pPr>
                <a:defRPr/>
              </a:pPr>
              <a:t>32</a:t>
            </a:fld>
            <a:endParaRPr lang="en-US" altLang="zh-CN"/>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457950" y="3810000"/>
            <a:ext cx="2686050" cy="2181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9939" name="Title 1"/>
          <p:cNvSpPr>
            <a:spLocks noGrp="1"/>
          </p:cNvSpPr>
          <p:nvPr>
            <p:ph type="title"/>
          </p:nvPr>
        </p:nvSpPr>
        <p:spPr>
          <a:xfrm>
            <a:off x="457200" y="228600"/>
            <a:ext cx="8229600" cy="1143000"/>
          </a:xfrm>
        </p:spPr>
        <p:txBody>
          <a:bodyPr/>
          <a:lstStyle/>
          <a:p>
            <a:r>
              <a:rPr lang="en-US" altLang="en-US" smtClean="0"/>
              <a:t>Solid with Components</a:t>
            </a:r>
          </a:p>
        </p:txBody>
      </p:sp>
      <p:sp>
        <p:nvSpPr>
          <p:cNvPr id="39940" name="Rectangle 3"/>
          <p:cNvSpPr>
            <a:spLocks noChangeArrowheads="1"/>
          </p:cNvSpPr>
          <p:nvPr/>
        </p:nvSpPr>
        <p:spPr bwMode="auto">
          <a:xfrm>
            <a:off x="228600" y="1447800"/>
            <a:ext cx="8610600" cy="1200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a:t>Wavenology GUI supports a solid with multiple components without </a:t>
            </a:r>
          </a:p>
          <a:p>
            <a:pPr eaLnBrk="1" hangingPunct="1"/>
            <a:r>
              <a:rPr lang="en-US" altLang="en-US"/>
              <a:t>external BOOLEAN operations.</a:t>
            </a:r>
          </a:p>
          <a:p>
            <a:pPr eaLnBrk="1" hangingPunct="1"/>
            <a:endParaRPr lang="en-US" altLang="en-US"/>
          </a:p>
          <a:p>
            <a:pPr eaLnBrk="1" hangingPunct="1"/>
            <a:r>
              <a:rPr lang="en-US" altLang="en-US"/>
              <a:t>For example, we would like to create a solid with a box stacking with a half sphere.</a:t>
            </a:r>
          </a:p>
        </p:txBody>
      </p:sp>
      <p:pic>
        <p:nvPicPr>
          <p:cNvPr id="39941"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209800" y="3200400"/>
            <a:ext cx="4572000" cy="2959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9942" name="TextBox 5"/>
          <p:cNvSpPr txBox="1">
            <a:spLocks noChangeArrowheads="1"/>
          </p:cNvSpPr>
          <p:nvPr/>
        </p:nvSpPr>
        <p:spPr bwMode="auto">
          <a:xfrm>
            <a:off x="228600" y="3505200"/>
            <a:ext cx="1676400"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a:t>1. Create a box first</a:t>
            </a:r>
          </a:p>
        </p:txBody>
      </p:sp>
      <p:pic>
        <p:nvPicPr>
          <p:cNvPr id="39943"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81000" y="5029200"/>
            <a:ext cx="1571625" cy="781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9944" name="TextBox 8"/>
          <p:cNvSpPr txBox="1">
            <a:spLocks noChangeArrowheads="1"/>
          </p:cNvSpPr>
          <p:nvPr/>
        </p:nvSpPr>
        <p:spPr bwMode="auto">
          <a:xfrm>
            <a:off x="0" y="5943600"/>
            <a:ext cx="2209800" cy="923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a:t>box listed in tree</a:t>
            </a:r>
          </a:p>
          <a:p>
            <a:pPr eaLnBrk="1" hangingPunct="1"/>
            <a:r>
              <a:rPr lang="en-US" altLang="en-US"/>
              <a:t>the box has name “Body001”</a:t>
            </a:r>
          </a:p>
        </p:txBody>
      </p:sp>
      <p:sp>
        <p:nvSpPr>
          <p:cNvPr id="39945" name="TextBox 9"/>
          <p:cNvSpPr txBox="1">
            <a:spLocks noChangeArrowheads="1"/>
          </p:cNvSpPr>
          <p:nvPr/>
        </p:nvSpPr>
        <p:spPr bwMode="auto">
          <a:xfrm>
            <a:off x="3352800" y="6248400"/>
            <a:ext cx="22098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a:t>box parameters</a:t>
            </a:r>
          </a:p>
        </p:txBody>
      </p:sp>
      <p:sp>
        <p:nvSpPr>
          <p:cNvPr id="39946" name="TextBox 10"/>
          <p:cNvSpPr txBox="1">
            <a:spLocks noChangeArrowheads="1"/>
          </p:cNvSpPr>
          <p:nvPr/>
        </p:nvSpPr>
        <p:spPr bwMode="auto">
          <a:xfrm>
            <a:off x="7467600" y="6172200"/>
            <a:ext cx="13716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a:t>box shown</a:t>
            </a:r>
          </a:p>
        </p:txBody>
      </p:sp>
      <p:sp>
        <p:nvSpPr>
          <p:cNvPr id="11" name="Slide Number Placeholder 10"/>
          <p:cNvSpPr>
            <a:spLocks noGrp="1"/>
          </p:cNvSpPr>
          <p:nvPr>
            <p:ph type="sldNum" sz="quarter" idx="12"/>
          </p:nvPr>
        </p:nvSpPr>
        <p:spPr/>
        <p:txBody>
          <a:bodyPr/>
          <a:lstStyle/>
          <a:p>
            <a:pPr>
              <a:defRPr/>
            </a:pPr>
            <a:fld id="{2762730E-A01E-409C-A00B-408FA1AF6B8A}" type="slidenum">
              <a:rPr lang="en-US" altLang="zh-CN" smtClean="0"/>
              <a:pPr>
                <a:defRPr/>
              </a:pPr>
              <a:t>33</a:t>
            </a:fld>
            <a:endParaRPr lang="en-US" altLang="zh-CN"/>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extBox 3"/>
          <p:cNvSpPr txBox="1">
            <a:spLocks noChangeArrowheads="1"/>
          </p:cNvSpPr>
          <p:nvPr/>
        </p:nvSpPr>
        <p:spPr bwMode="auto">
          <a:xfrm>
            <a:off x="304800" y="457200"/>
            <a:ext cx="4495800"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a:t>2. Double click treenode “Body001” to enter solid editor dialog</a:t>
            </a:r>
          </a:p>
        </p:txBody>
      </p:sp>
      <p:pic>
        <p:nvPicPr>
          <p:cNvPr id="40963"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648200" y="304800"/>
            <a:ext cx="3790950" cy="3341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0964" name="TextBox 5"/>
          <p:cNvSpPr txBox="1">
            <a:spLocks noChangeArrowheads="1"/>
          </p:cNvSpPr>
          <p:nvPr/>
        </p:nvSpPr>
        <p:spPr bwMode="auto">
          <a:xfrm>
            <a:off x="304800" y="1828800"/>
            <a:ext cx="28194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a:t>3. Check the “Add” button</a:t>
            </a:r>
          </a:p>
        </p:txBody>
      </p:sp>
      <p:pic>
        <p:nvPicPr>
          <p:cNvPr id="40965"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200400" y="1676400"/>
            <a:ext cx="504825"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0966" name="TextBox 7"/>
          <p:cNvSpPr txBox="1">
            <a:spLocks noChangeArrowheads="1"/>
          </p:cNvSpPr>
          <p:nvPr/>
        </p:nvSpPr>
        <p:spPr bwMode="auto">
          <a:xfrm>
            <a:off x="304800" y="2819400"/>
            <a:ext cx="28194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a:t>4. Press “sphere” button</a:t>
            </a:r>
          </a:p>
        </p:txBody>
      </p:sp>
      <p:pic>
        <p:nvPicPr>
          <p:cNvPr id="40967"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124200" y="2819400"/>
            <a:ext cx="247650" cy="361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0968" name="TextBox 9"/>
          <p:cNvSpPr txBox="1">
            <a:spLocks noChangeArrowheads="1"/>
          </p:cNvSpPr>
          <p:nvPr/>
        </p:nvSpPr>
        <p:spPr bwMode="auto">
          <a:xfrm>
            <a:off x="457200" y="3733800"/>
            <a:ext cx="3733800" cy="1200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a:t>to add a sphere on the original box. Here, we make the sphere radius 100 with the center at (0,0,100)</a:t>
            </a:r>
          </a:p>
        </p:txBody>
      </p:sp>
      <p:pic>
        <p:nvPicPr>
          <p:cNvPr id="40969" name="Picture 6"/>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419600" y="3810000"/>
            <a:ext cx="4410075" cy="2400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Slide Number Placeholder 9"/>
          <p:cNvSpPr>
            <a:spLocks noGrp="1"/>
          </p:cNvSpPr>
          <p:nvPr>
            <p:ph type="sldNum" sz="quarter" idx="12"/>
          </p:nvPr>
        </p:nvSpPr>
        <p:spPr/>
        <p:txBody>
          <a:bodyPr/>
          <a:lstStyle/>
          <a:p>
            <a:pPr>
              <a:defRPr/>
            </a:pPr>
            <a:fld id="{2762730E-A01E-409C-A00B-408FA1AF6B8A}" type="slidenum">
              <a:rPr lang="en-US" altLang="zh-CN" smtClean="0"/>
              <a:pPr>
                <a:defRPr/>
              </a:pPr>
              <a:t>34</a:t>
            </a:fld>
            <a:endParaRPr lang="en-US" altLang="zh-CN"/>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62000" y="1600200"/>
            <a:ext cx="4019550" cy="3543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987"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257800" y="1524000"/>
            <a:ext cx="2886075" cy="3562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1988" name="TextBox 5"/>
          <p:cNvSpPr txBox="1">
            <a:spLocks noChangeArrowheads="1"/>
          </p:cNvSpPr>
          <p:nvPr/>
        </p:nvSpPr>
        <p:spPr bwMode="auto">
          <a:xfrm>
            <a:off x="838200" y="838200"/>
            <a:ext cx="65532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a:t>Following is the final shape structure and the displayed figure</a:t>
            </a:r>
          </a:p>
        </p:txBody>
      </p:sp>
      <p:sp>
        <p:nvSpPr>
          <p:cNvPr id="41989" name="TextBox 6"/>
          <p:cNvSpPr txBox="1">
            <a:spLocks noChangeArrowheads="1"/>
          </p:cNvSpPr>
          <p:nvPr/>
        </p:nvSpPr>
        <p:spPr bwMode="auto">
          <a:xfrm>
            <a:off x="533400" y="5715000"/>
            <a:ext cx="6629400"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a:t>Similarly, user can SUBTRACT or INTERSECTION other shape on an existing 3D solid by “subtract” and “intersect” functions</a:t>
            </a:r>
          </a:p>
        </p:txBody>
      </p:sp>
      <p:pic>
        <p:nvPicPr>
          <p:cNvPr id="41990"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391400" y="5943600"/>
            <a:ext cx="838200"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Slide Number Placeholder 6"/>
          <p:cNvSpPr>
            <a:spLocks noGrp="1"/>
          </p:cNvSpPr>
          <p:nvPr>
            <p:ph type="sldNum" sz="quarter" idx="12"/>
          </p:nvPr>
        </p:nvSpPr>
        <p:spPr/>
        <p:txBody>
          <a:bodyPr/>
          <a:lstStyle/>
          <a:p>
            <a:pPr>
              <a:defRPr/>
            </a:pPr>
            <a:fld id="{2762730E-A01E-409C-A00B-408FA1AF6B8A}" type="slidenum">
              <a:rPr lang="en-US" altLang="zh-CN" smtClean="0"/>
              <a:pPr>
                <a:defRPr/>
              </a:pPr>
              <a:t>35</a:t>
            </a:fld>
            <a:endParaRPr lang="en-US" altLang="zh-CN"/>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010" name="Group 13"/>
          <p:cNvGrpSpPr>
            <a:grpSpLocks/>
          </p:cNvGrpSpPr>
          <p:nvPr/>
        </p:nvGrpSpPr>
        <p:grpSpPr bwMode="auto">
          <a:xfrm>
            <a:off x="5943600" y="3200400"/>
            <a:ext cx="2492375" cy="2795588"/>
            <a:chOff x="5257800" y="2743200"/>
            <a:chExt cx="2492698" cy="2795588"/>
          </a:xfrm>
        </p:grpSpPr>
        <p:pic>
          <p:nvPicPr>
            <p:cNvPr id="43017"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257800" y="2743200"/>
              <a:ext cx="2492698" cy="27955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6" name="Straight Connector 5"/>
            <p:cNvCxnSpPr/>
            <p:nvPr/>
          </p:nvCxnSpPr>
          <p:spPr>
            <a:xfrm rot="10800000">
              <a:off x="6248528" y="3829050"/>
              <a:ext cx="533469" cy="304800"/>
            </a:xfrm>
            <a:prstGeom prst="line">
              <a:avLst/>
            </a:prstGeom>
            <a:ln>
              <a:solidFill>
                <a:srgbClr val="FF0000"/>
              </a:solidFill>
              <a:prstDash val="lgDashDot"/>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5400000">
              <a:off x="6515298" y="4457700"/>
              <a:ext cx="533400" cy="0"/>
            </a:xfrm>
            <a:prstGeom prst="line">
              <a:avLst/>
            </a:prstGeom>
            <a:ln>
              <a:solidFill>
                <a:srgbClr val="FF0000"/>
              </a:solidFill>
              <a:prstDash val="lgDashDot"/>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10800000">
              <a:off x="6324738" y="3733800"/>
              <a:ext cx="533469" cy="304800"/>
            </a:xfrm>
            <a:prstGeom prst="line">
              <a:avLst/>
            </a:prstGeom>
            <a:ln>
              <a:solidFill>
                <a:srgbClr val="FF0000"/>
              </a:solidFill>
              <a:prstDash val="lgDashDot"/>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rot="5400000">
              <a:off x="6631201" y="4391025"/>
              <a:ext cx="533400" cy="0"/>
            </a:xfrm>
            <a:prstGeom prst="line">
              <a:avLst/>
            </a:prstGeom>
            <a:ln>
              <a:solidFill>
                <a:srgbClr val="FF0000"/>
              </a:solidFill>
              <a:prstDash val="lgDashDot"/>
            </a:ln>
          </p:spPr>
          <p:style>
            <a:lnRef idx="1">
              <a:schemeClr val="accent1"/>
            </a:lnRef>
            <a:fillRef idx="0">
              <a:schemeClr val="accent1"/>
            </a:fillRef>
            <a:effectRef idx="0">
              <a:schemeClr val="accent1"/>
            </a:effectRef>
            <a:fontRef idx="minor">
              <a:schemeClr val="tx1"/>
            </a:fontRef>
          </p:style>
        </p:cxnSp>
      </p:grpSp>
      <p:sp>
        <p:nvSpPr>
          <p:cNvPr id="43011" name="Title 1"/>
          <p:cNvSpPr>
            <a:spLocks noGrp="1"/>
          </p:cNvSpPr>
          <p:nvPr>
            <p:ph type="title"/>
          </p:nvPr>
        </p:nvSpPr>
        <p:spPr>
          <a:xfrm>
            <a:off x="457200" y="152400"/>
            <a:ext cx="8229600" cy="1143000"/>
          </a:xfrm>
        </p:spPr>
        <p:txBody>
          <a:bodyPr/>
          <a:lstStyle/>
          <a:p>
            <a:r>
              <a:rPr lang="en-US" altLang="en-US" smtClean="0"/>
              <a:t>Boolean Operations on 3D Solids</a:t>
            </a:r>
          </a:p>
        </p:txBody>
      </p:sp>
      <p:sp>
        <p:nvSpPr>
          <p:cNvPr id="43012" name="TextBox 2"/>
          <p:cNvSpPr txBox="1">
            <a:spLocks noChangeArrowheads="1"/>
          </p:cNvSpPr>
          <p:nvPr/>
        </p:nvSpPr>
        <p:spPr bwMode="auto">
          <a:xfrm>
            <a:off x="381000" y="1371600"/>
            <a:ext cx="7696200" cy="2862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a:t>Sometimes, there is clash among several solids. For example, the two solids in following case have space conflict as shown in the red dashed-wire-frame.</a:t>
            </a:r>
          </a:p>
          <a:p>
            <a:pPr eaLnBrk="1" hangingPunct="1"/>
            <a:endParaRPr lang="en-US" altLang="en-US"/>
          </a:p>
          <a:p>
            <a:pPr eaLnBrk="1" hangingPunct="1"/>
            <a:r>
              <a:rPr lang="en-US" altLang="en-US"/>
              <a:t>Before mesh generation, user needs to decide which solid occupy the clashed region. Otherwise, the mesh could be wrong. </a:t>
            </a:r>
          </a:p>
          <a:p>
            <a:pPr eaLnBrk="1" hangingPunct="1"/>
            <a:endParaRPr lang="en-US" altLang="en-US"/>
          </a:p>
          <a:p>
            <a:pPr eaLnBrk="1" hangingPunct="1"/>
            <a:r>
              <a:rPr lang="en-US" altLang="en-US"/>
              <a:t>In this example, we decide to let the gray box “Body002”</a:t>
            </a:r>
          </a:p>
          <a:p>
            <a:pPr eaLnBrk="1" hangingPunct="1"/>
            <a:r>
              <a:rPr lang="en-US" altLang="en-US"/>
              <a:t>occupy the clashed region. We use Boolean operation</a:t>
            </a:r>
          </a:p>
          <a:p>
            <a:pPr eaLnBrk="1" hangingPunct="1"/>
            <a:r>
              <a:rPr lang="en-US" altLang="en-US"/>
              <a:t>to implement it.</a:t>
            </a:r>
          </a:p>
        </p:txBody>
      </p:sp>
      <p:sp>
        <p:nvSpPr>
          <p:cNvPr id="43013" name="TextBox 17"/>
          <p:cNvSpPr txBox="1">
            <a:spLocks noChangeArrowheads="1"/>
          </p:cNvSpPr>
          <p:nvPr/>
        </p:nvSpPr>
        <p:spPr bwMode="auto">
          <a:xfrm>
            <a:off x="533400" y="4343400"/>
            <a:ext cx="4953000" cy="2062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1600" i="1">
                <a:solidFill>
                  <a:srgbClr val="0070C0"/>
                </a:solidFill>
              </a:rPr>
              <a:t>Note: there must be at least two solids selected to make a Boolean operation. We define the first selected solid as “</a:t>
            </a:r>
            <a:r>
              <a:rPr lang="en-US" altLang="en-US" sz="1600" b="1" i="1">
                <a:solidFill>
                  <a:srgbClr val="0070C0"/>
                </a:solidFill>
              </a:rPr>
              <a:t>Blank</a:t>
            </a:r>
            <a:r>
              <a:rPr lang="en-US" altLang="en-US" sz="1600" i="1">
                <a:solidFill>
                  <a:srgbClr val="0070C0"/>
                </a:solidFill>
              </a:rPr>
              <a:t>”, the other solids as “</a:t>
            </a:r>
            <a:r>
              <a:rPr lang="en-US" altLang="en-US" sz="1600" b="1" i="1">
                <a:solidFill>
                  <a:srgbClr val="0070C0"/>
                </a:solidFill>
              </a:rPr>
              <a:t>Tools</a:t>
            </a:r>
            <a:r>
              <a:rPr lang="en-US" altLang="en-US" sz="1600" i="1">
                <a:solidFill>
                  <a:srgbClr val="0070C0"/>
                </a:solidFill>
              </a:rPr>
              <a:t>”. There are two options for a Boolean operation: whether delete the </a:t>
            </a:r>
            <a:r>
              <a:rPr lang="en-US" altLang="en-US" sz="1600" b="1" i="1">
                <a:solidFill>
                  <a:srgbClr val="0070C0"/>
                </a:solidFill>
              </a:rPr>
              <a:t>Tools</a:t>
            </a:r>
            <a:r>
              <a:rPr lang="en-US" altLang="en-US" sz="1600" i="1">
                <a:solidFill>
                  <a:srgbClr val="0070C0"/>
                </a:solidFill>
              </a:rPr>
              <a:t> after operation. The options are set by toolbar button:</a:t>
            </a:r>
          </a:p>
          <a:p>
            <a:pPr eaLnBrk="1" hangingPunct="1"/>
            <a:r>
              <a:rPr lang="en-US" altLang="en-US" sz="1600" i="1">
                <a:solidFill>
                  <a:srgbClr val="0070C0"/>
                </a:solidFill>
              </a:rPr>
              <a:t>The default setting (unchecked) is “delete the tools”. If this button is checked, means “keep the tools”</a:t>
            </a:r>
          </a:p>
        </p:txBody>
      </p:sp>
      <p:grpSp>
        <p:nvGrpSpPr>
          <p:cNvPr id="43014" name="Group 21"/>
          <p:cNvGrpSpPr>
            <a:grpSpLocks/>
          </p:cNvGrpSpPr>
          <p:nvPr/>
        </p:nvGrpSpPr>
        <p:grpSpPr bwMode="auto">
          <a:xfrm>
            <a:off x="4724400" y="5486400"/>
            <a:ext cx="1219200" cy="533400"/>
            <a:chOff x="4343400" y="5867400"/>
            <a:chExt cx="1219200" cy="533400"/>
          </a:xfrm>
        </p:grpSpPr>
        <p:pic>
          <p:nvPicPr>
            <p:cNvPr id="43015" name="Picture 6"/>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343400" y="6019800"/>
              <a:ext cx="1095375" cy="257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 name="Oval 20"/>
            <p:cNvSpPr/>
            <p:nvPr/>
          </p:nvSpPr>
          <p:spPr>
            <a:xfrm>
              <a:off x="4953000" y="5867400"/>
              <a:ext cx="609600" cy="533400"/>
            </a:xfrm>
            <a:prstGeom prst="ellipse">
              <a:avLst/>
            </a:prstGeom>
            <a:noFill/>
            <a:ln>
              <a:solidFill>
                <a:srgbClr val="FF000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14" name="Slide Number Placeholder 13"/>
          <p:cNvSpPr>
            <a:spLocks noGrp="1"/>
          </p:cNvSpPr>
          <p:nvPr>
            <p:ph type="sldNum" sz="quarter" idx="12"/>
          </p:nvPr>
        </p:nvSpPr>
        <p:spPr/>
        <p:txBody>
          <a:bodyPr/>
          <a:lstStyle/>
          <a:p>
            <a:pPr>
              <a:defRPr/>
            </a:pPr>
            <a:fld id="{2762730E-A01E-409C-A00B-408FA1AF6B8A}" type="slidenum">
              <a:rPr lang="en-US" altLang="zh-CN" smtClean="0"/>
              <a:pPr>
                <a:defRPr/>
              </a:pPr>
              <a:t>36</a:t>
            </a:fld>
            <a:endParaRPr lang="en-US" altLang="zh-CN"/>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5"/>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133600" y="3048000"/>
            <a:ext cx="3295650" cy="2959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4035"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57200" y="3657600"/>
            <a:ext cx="1362075" cy="742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4036" name="TextBox 4"/>
          <p:cNvSpPr txBox="1">
            <a:spLocks noChangeArrowheads="1"/>
          </p:cNvSpPr>
          <p:nvPr/>
        </p:nvSpPr>
        <p:spPr bwMode="auto">
          <a:xfrm>
            <a:off x="381000" y="2590800"/>
            <a:ext cx="44196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a:t>Method 1: operation through treenodes</a:t>
            </a:r>
          </a:p>
        </p:txBody>
      </p:sp>
      <p:sp>
        <p:nvSpPr>
          <p:cNvPr id="44037" name="TextBox 5"/>
          <p:cNvSpPr txBox="1">
            <a:spLocks noChangeArrowheads="1"/>
          </p:cNvSpPr>
          <p:nvPr/>
        </p:nvSpPr>
        <p:spPr bwMode="auto">
          <a:xfrm>
            <a:off x="152400" y="5257800"/>
            <a:ext cx="1676400" cy="738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1400"/>
              <a:t>Expand treenode “Solids” to show all solids</a:t>
            </a:r>
          </a:p>
        </p:txBody>
      </p:sp>
      <p:sp>
        <p:nvSpPr>
          <p:cNvPr id="44038" name="TextBox 6"/>
          <p:cNvSpPr txBox="1">
            <a:spLocks noChangeArrowheads="1"/>
          </p:cNvSpPr>
          <p:nvPr/>
        </p:nvSpPr>
        <p:spPr bwMode="auto">
          <a:xfrm>
            <a:off x="304800" y="304800"/>
            <a:ext cx="8610600" cy="923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a:t>We show two methods to implement a Boolean operation. One is using treenodes to select the target solids, another is using canvas pickup to select the target solids. Both methods use Boolean operation: Body001= Body001-Body002</a:t>
            </a:r>
          </a:p>
        </p:txBody>
      </p:sp>
      <p:sp>
        <p:nvSpPr>
          <p:cNvPr id="44039" name="TextBox 7"/>
          <p:cNvSpPr txBox="1">
            <a:spLocks noChangeArrowheads="1"/>
          </p:cNvSpPr>
          <p:nvPr/>
        </p:nvSpPr>
        <p:spPr bwMode="auto">
          <a:xfrm>
            <a:off x="76200" y="1524000"/>
            <a:ext cx="7848600"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a:t>In these two methods, we will keep two solids. Therefore, make sure button</a:t>
            </a:r>
          </a:p>
          <a:p>
            <a:pPr eaLnBrk="1" hangingPunct="1"/>
            <a:r>
              <a:rPr lang="en-US" altLang="en-US"/>
              <a:t>is  checked before the operation.</a:t>
            </a:r>
          </a:p>
        </p:txBody>
      </p:sp>
      <p:sp>
        <p:nvSpPr>
          <p:cNvPr id="44040" name="TextBox 12"/>
          <p:cNvSpPr txBox="1">
            <a:spLocks noChangeArrowheads="1"/>
          </p:cNvSpPr>
          <p:nvPr/>
        </p:nvSpPr>
        <p:spPr bwMode="auto">
          <a:xfrm>
            <a:off x="2514600" y="6096000"/>
            <a:ext cx="2286000"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1400"/>
              <a:t>Select treenode “Body001” as </a:t>
            </a:r>
            <a:r>
              <a:rPr lang="en-US" altLang="en-US" sz="1400" b="1"/>
              <a:t>Blank</a:t>
            </a:r>
          </a:p>
        </p:txBody>
      </p:sp>
      <p:pic>
        <p:nvPicPr>
          <p:cNvPr id="44041"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705600" y="2819400"/>
            <a:ext cx="1238250" cy="581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4042" name="TextBox 14"/>
          <p:cNvSpPr txBox="1">
            <a:spLocks noChangeArrowheads="1"/>
          </p:cNvSpPr>
          <p:nvPr/>
        </p:nvSpPr>
        <p:spPr bwMode="auto">
          <a:xfrm>
            <a:off x="6248400" y="3429000"/>
            <a:ext cx="2209800"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1400"/>
              <a:t>Press keyboard “Ctrl” and select “Body002” as </a:t>
            </a:r>
            <a:r>
              <a:rPr lang="en-US" altLang="en-US" sz="1400" b="1"/>
              <a:t>Tool</a:t>
            </a:r>
          </a:p>
        </p:txBody>
      </p:sp>
      <p:sp>
        <p:nvSpPr>
          <p:cNvPr id="44043" name="TextBox 16"/>
          <p:cNvSpPr txBox="1">
            <a:spLocks noChangeArrowheads="1"/>
          </p:cNvSpPr>
          <p:nvPr/>
        </p:nvSpPr>
        <p:spPr bwMode="auto">
          <a:xfrm>
            <a:off x="6324600" y="4495800"/>
            <a:ext cx="2209800" cy="738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1400"/>
              <a:t>Now, the Boolean operation toolbar buttons become enabled</a:t>
            </a:r>
            <a:endParaRPr lang="en-US" altLang="en-US" sz="1400" b="1"/>
          </a:p>
        </p:txBody>
      </p:sp>
      <p:grpSp>
        <p:nvGrpSpPr>
          <p:cNvPr id="44044" name="Group 20"/>
          <p:cNvGrpSpPr>
            <a:grpSpLocks/>
          </p:cNvGrpSpPr>
          <p:nvPr/>
        </p:nvGrpSpPr>
        <p:grpSpPr bwMode="auto">
          <a:xfrm>
            <a:off x="7772400" y="1371600"/>
            <a:ext cx="1219200" cy="685800"/>
            <a:chOff x="7772400" y="1371600"/>
            <a:chExt cx="1219200" cy="685800"/>
          </a:xfrm>
        </p:grpSpPr>
        <p:pic>
          <p:nvPicPr>
            <p:cNvPr id="44048" name="Picture 6"/>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772400" y="1600200"/>
              <a:ext cx="1076325" cy="276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 name="Oval 19"/>
            <p:cNvSpPr/>
            <p:nvPr/>
          </p:nvSpPr>
          <p:spPr>
            <a:xfrm>
              <a:off x="8382000" y="1371600"/>
              <a:ext cx="609600" cy="685800"/>
            </a:xfrm>
            <a:prstGeom prst="ellipse">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pic>
        <p:nvPicPr>
          <p:cNvPr id="44045" name="Picture 7"/>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6629400" y="4114800"/>
            <a:ext cx="104775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4046" name="TextBox 22"/>
          <p:cNvSpPr txBox="1">
            <a:spLocks noChangeArrowheads="1"/>
          </p:cNvSpPr>
          <p:nvPr/>
        </p:nvSpPr>
        <p:spPr bwMode="auto">
          <a:xfrm>
            <a:off x="6400800" y="5715000"/>
            <a:ext cx="2057400" cy="738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1400"/>
              <a:t>Press “subtract” button. The Boolean operation is done. </a:t>
            </a:r>
            <a:endParaRPr lang="en-US" altLang="en-US" sz="1400" b="1"/>
          </a:p>
        </p:txBody>
      </p:sp>
      <p:pic>
        <p:nvPicPr>
          <p:cNvPr id="44047" name="Picture 8"/>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7086600" y="5334000"/>
            <a:ext cx="2667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8" name="Slide Number Placeholder 17"/>
          <p:cNvSpPr>
            <a:spLocks noGrp="1"/>
          </p:cNvSpPr>
          <p:nvPr>
            <p:ph type="sldNum" sz="quarter" idx="12"/>
          </p:nvPr>
        </p:nvSpPr>
        <p:spPr/>
        <p:txBody>
          <a:bodyPr/>
          <a:lstStyle/>
          <a:p>
            <a:pPr>
              <a:defRPr/>
            </a:pPr>
            <a:fld id="{2762730E-A01E-409C-A00B-408FA1AF6B8A}" type="slidenum">
              <a:rPr lang="en-US" altLang="zh-CN" smtClean="0"/>
              <a:pPr>
                <a:defRPr/>
              </a:pPr>
              <a:t>37</a:t>
            </a:fld>
            <a:endParaRPr lang="en-US" altLang="zh-CN"/>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953000" y="1447800"/>
            <a:ext cx="1606550" cy="2071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5059" name="Picture 5"/>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57200" y="2133600"/>
            <a:ext cx="3295650" cy="2959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5060" name="TextBox 5"/>
          <p:cNvSpPr txBox="1">
            <a:spLocks noChangeArrowheads="1"/>
          </p:cNvSpPr>
          <p:nvPr/>
        </p:nvSpPr>
        <p:spPr bwMode="auto">
          <a:xfrm>
            <a:off x="457200" y="533400"/>
            <a:ext cx="51054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a:t>Method 2: operation through canvas pickup</a:t>
            </a:r>
          </a:p>
        </p:txBody>
      </p:sp>
      <p:sp>
        <p:nvSpPr>
          <p:cNvPr id="45061" name="TextBox 7"/>
          <p:cNvSpPr txBox="1">
            <a:spLocks noChangeArrowheads="1"/>
          </p:cNvSpPr>
          <p:nvPr/>
        </p:nvSpPr>
        <p:spPr bwMode="auto">
          <a:xfrm>
            <a:off x="381000" y="5181600"/>
            <a:ext cx="2895600" cy="1169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1400"/>
              <a:t>Move mouse arrow on “Body001”  and then left click mouse to select it as </a:t>
            </a:r>
            <a:r>
              <a:rPr lang="en-US" altLang="en-US" sz="1400" b="1"/>
              <a:t>Blank</a:t>
            </a:r>
            <a:r>
              <a:rPr lang="en-US" altLang="en-US" sz="1400"/>
              <a:t>. </a:t>
            </a:r>
          </a:p>
          <a:p>
            <a:pPr eaLnBrk="1" hangingPunct="1"/>
            <a:r>
              <a:rPr lang="en-US" altLang="en-US" sz="1400"/>
              <a:t>Meanwhile, you can find the “Body001” treenode also selected.</a:t>
            </a:r>
            <a:endParaRPr lang="en-US" altLang="en-US" sz="1400" b="1"/>
          </a:p>
        </p:txBody>
      </p:sp>
      <p:pic>
        <p:nvPicPr>
          <p:cNvPr id="45062"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391400" y="2209800"/>
            <a:ext cx="1238250" cy="581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5063" name="TextBox 9"/>
          <p:cNvSpPr txBox="1">
            <a:spLocks noChangeArrowheads="1"/>
          </p:cNvSpPr>
          <p:nvPr/>
        </p:nvSpPr>
        <p:spPr bwMode="auto">
          <a:xfrm>
            <a:off x="4724400" y="3505200"/>
            <a:ext cx="4114800" cy="954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1400"/>
              <a:t>Press keyboard “Ctrl” and use mouse to select “Body002” as </a:t>
            </a:r>
            <a:r>
              <a:rPr lang="en-US" altLang="en-US" sz="1400" b="1"/>
              <a:t>Tool</a:t>
            </a:r>
            <a:r>
              <a:rPr lang="en-US" altLang="en-US" sz="1400"/>
              <a:t>.</a:t>
            </a:r>
          </a:p>
          <a:p>
            <a:pPr eaLnBrk="1" hangingPunct="1"/>
            <a:r>
              <a:rPr lang="en-US" altLang="en-US" sz="1400"/>
              <a:t>Meanwhile, you can find the “Body002” treenode also selected.</a:t>
            </a:r>
          </a:p>
        </p:txBody>
      </p:sp>
      <p:sp>
        <p:nvSpPr>
          <p:cNvPr id="45064" name="TextBox 10"/>
          <p:cNvSpPr txBox="1">
            <a:spLocks noChangeArrowheads="1"/>
          </p:cNvSpPr>
          <p:nvPr/>
        </p:nvSpPr>
        <p:spPr bwMode="auto">
          <a:xfrm>
            <a:off x="4191000" y="5410200"/>
            <a:ext cx="2209800" cy="738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1400"/>
              <a:t>Now, the Boolean operation toolbar buttons become enabled</a:t>
            </a:r>
            <a:endParaRPr lang="en-US" altLang="en-US" sz="1400" b="1"/>
          </a:p>
        </p:txBody>
      </p:sp>
      <p:pic>
        <p:nvPicPr>
          <p:cNvPr id="45065" name="Picture 7"/>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572000" y="5181600"/>
            <a:ext cx="104775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5066" name="TextBox 12"/>
          <p:cNvSpPr txBox="1">
            <a:spLocks noChangeArrowheads="1"/>
          </p:cNvSpPr>
          <p:nvPr/>
        </p:nvSpPr>
        <p:spPr bwMode="auto">
          <a:xfrm>
            <a:off x="6858000" y="5410200"/>
            <a:ext cx="2057400" cy="738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1400"/>
              <a:t>Press “subtract” button. The Boolean operation is done. </a:t>
            </a:r>
            <a:endParaRPr lang="en-US" altLang="en-US" sz="1400" b="1"/>
          </a:p>
        </p:txBody>
      </p:sp>
      <p:pic>
        <p:nvPicPr>
          <p:cNvPr id="45067" name="Picture 8"/>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7543800" y="5029200"/>
            <a:ext cx="2667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5068" name="Picture 2"/>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685800" y="1143000"/>
            <a:ext cx="1066800" cy="333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5069" name="TextBox 15"/>
          <p:cNvSpPr txBox="1">
            <a:spLocks noChangeArrowheads="1"/>
          </p:cNvSpPr>
          <p:nvPr/>
        </p:nvSpPr>
        <p:spPr bwMode="auto">
          <a:xfrm>
            <a:off x="1905000" y="1143000"/>
            <a:ext cx="6934200"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1400"/>
              <a:t>Make sure the display canvas enter the “select body” mode by “Check” this button. </a:t>
            </a:r>
          </a:p>
        </p:txBody>
      </p:sp>
      <p:sp>
        <p:nvSpPr>
          <p:cNvPr id="17" name="Oval 16"/>
          <p:cNvSpPr/>
          <p:nvPr/>
        </p:nvSpPr>
        <p:spPr>
          <a:xfrm>
            <a:off x="762000" y="990600"/>
            <a:ext cx="457200" cy="533400"/>
          </a:xfrm>
          <a:prstGeom prst="ellipse">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5" name="Slide Number Placeholder 14"/>
          <p:cNvSpPr>
            <a:spLocks noGrp="1"/>
          </p:cNvSpPr>
          <p:nvPr>
            <p:ph type="sldNum" sz="quarter" idx="12"/>
          </p:nvPr>
        </p:nvSpPr>
        <p:spPr/>
        <p:txBody>
          <a:bodyPr/>
          <a:lstStyle/>
          <a:p>
            <a:pPr>
              <a:defRPr/>
            </a:pPr>
            <a:fld id="{2762730E-A01E-409C-A00B-408FA1AF6B8A}" type="slidenum">
              <a:rPr lang="en-US" altLang="zh-CN" smtClean="0"/>
              <a:pPr>
                <a:defRPr/>
              </a:pPr>
              <a:t>38</a:t>
            </a:fld>
            <a:endParaRPr lang="en-US" altLang="zh-CN"/>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209800" y="838200"/>
            <a:ext cx="2247900" cy="2714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6083" name="TextBox 4"/>
          <p:cNvSpPr txBox="1">
            <a:spLocks noChangeArrowheads="1"/>
          </p:cNvSpPr>
          <p:nvPr/>
        </p:nvSpPr>
        <p:spPr bwMode="auto">
          <a:xfrm>
            <a:off x="457200" y="381000"/>
            <a:ext cx="51054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a:t>The operation result is shown in following figure</a:t>
            </a:r>
          </a:p>
        </p:txBody>
      </p:sp>
      <p:sp>
        <p:nvSpPr>
          <p:cNvPr id="46084" name="TextBox 5"/>
          <p:cNvSpPr txBox="1">
            <a:spLocks noChangeArrowheads="1"/>
          </p:cNvSpPr>
          <p:nvPr/>
        </p:nvSpPr>
        <p:spPr bwMode="auto">
          <a:xfrm>
            <a:off x="457200" y="4191000"/>
            <a:ext cx="5105400" cy="1477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a:t>Note: if the operation result is not as user expects, normally it means the operation setting is wrong. User can use “</a:t>
            </a:r>
            <a:r>
              <a:rPr lang="en-US" altLang="en-US" b="1"/>
              <a:t>Undo</a:t>
            </a:r>
            <a:r>
              <a:rPr lang="en-US" altLang="en-US"/>
              <a:t>” function to recover the system prior to the Boolean operation</a:t>
            </a:r>
          </a:p>
        </p:txBody>
      </p:sp>
      <p:pic>
        <p:nvPicPr>
          <p:cNvPr id="46085"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400800" y="4724400"/>
            <a:ext cx="6096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6086" name="Rectangle 21"/>
          <p:cNvSpPr>
            <a:spLocks noChangeArrowheads="1"/>
          </p:cNvSpPr>
          <p:nvPr/>
        </p:nvSpPr>
        <p:spPr bwMode="auto">
          <a:xfrm>
            <a:off x="7162800" y="4648200"/>
            <a:ext cx="1570038"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a:t>Redo &amp; Undo</a:t>
            </a:r>
          </a:p>
        </p:txBody>
      </p:sp>
      <p:sp>
        <p:nvSpPr>
          <p:cNvPr id="7" name="Slide Number Placeholder 6"/>
          <p:cNvSpPr>
            <a:spLocks noGrp="1"/>
          </p:cNvSpPr>
          <p:nvPr>
            <p:ph type="sldNum" sz="quarter" idx="12"/>
          </p:nvPr>
        </p:nvSpPr>
        <p:spPr/>
        <p:txBody>
          <a:bodyPr/>
          <a:lstStyle/>
          <a:p>
            <a:pPr>
              <a:defRPr/>
            </a:pPr>
            <a:fld id="{2762730E-A01E-409C-A00B-408FA1AF6B8A}" type="slidenum">
              <a:rPr lang="en-US" altLang="zh-CN" smtClean="0"/>
              <a:pPr>
                <a:defRPr/>
              </a:pPr>
              <a:t>39</a:t>
            </a:fld>
            <a:endParaRPr lang="en-US" altLang="zh-CN"/>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1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85800" y="2286000"/>
            <a:ext cx="1943100" cy="3133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43" name="Rectangle 3"/>
          <p:cNvSpPr>
            <a:spLocks noChangeArrowheads="1"/>
          </p:cNvSpPr>
          <p:nvPr/>
        </p:nvSpPr>
        <p:spPr bwMode="auto">
          <a:xfrm>
            <a:off x="381000" y="152400"/>
            <a:ext cx="7696200" cy="8002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dirty="0"/>
              <a:t>There are two </a:t>
            </a:r>
            <a:r>
              <a:rPr lang="en-US" altLang="zh-CN" sz="2800" dirty="0"/>
              <a:t>menu</a:t>
            </a:r>
            <a:r>
              <a:rPr lang="en-US" altLang="zh-CN" dirty="0"/>
              <a:t> items to define a project as a </a:t>
            </a:r>
            <a:r>
              <a:rPr lang="en-US" altLang="zh-CN" dirty="0" smtClean="0"/>
              <a:t>Cylindrical </a:t>
            </a:r>
            <a:r>
              <a:rPr lang="en-US" altLang="zh-CN" dirty="0"/>
              <a:t>Elastic Wave </a:t>
            </a:r>
            <a:r>
              <a:rPr lang="en-US" altLang="zh-CN" dirty="0" smtClean="0"/>
              <a:t>project, a Cartesian Elastic Wave project, or </a:t>
            </a:r>
            <a:r>
              <a:rPr lang="en-US" altLang="zh-CN" dirty="0"/>
              <a:t>a Cartesian EM project.</a:t>
            </a:r>
          </a:p>
        </p:txBody>
      </p:sp>
      <p:pic>
        <p:nvPicPr>
          <p:cNvPr id="10245"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172200" y="2971800"/>
            <a:ext cx="2105025" cy="1781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Rectangle 7"/>
          <p:cNvSpPr/>
          <p:nvPr/>
        </p:nvSpPr>
        <p:spPr>
          <a:xfrm>
            <a:off x="381000" y="3733800"/>
            <a:ext cx="2514600" cy="533400"/>
          </a:xfrm>
          <a:prstGeom prst="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 name="Rectangle 8"/>
          <p:cNvSpPr/>
          <p:nvPr/>
        </p:nvSpPr>
        <p:spPr>
          <a:xfrm>
            <a:off x="6172200" y="2743200"/>
            <a:ext cx="838200" cy="2286000"/>
          </a:xfrm>
          <a:prstGeom prst="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Rectangle 9"/>
          <p:cNvSpPr/>
          <p:nvPr/>
        </p:nvSpPr>
        <p:spPr>
          <a:xfrm>
            <a:off x="7162800" y="2743200"/>
            <a:ext cx="838200" cy="2286000"/>
          </a:xfrm>
          <a:prstGeom prst="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249" name="Rectangle 10"/>
          <p:cNvSpPr>
            <a:spLocks noChangeArrowheads="1"/>
          </p:cNvSpPr>
          <p:nvPr/>
        </p:nvSpPr>
        <p:spPr bwMode="auto">
          <a:xfrm>
            <a:off x="7162800" y="5105400"/>
            <a:ext cx="1219200" cy="738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sz="1400" dirty="0"/>
              <a:t>Cylindrical Elastic Wave project</a:t>
            </a:r>
            <a:endParaRPr lang="en-US" altLang="en-US" sz="1400" dirty="0"/>
          </a:p>
        </p:txBody>
      </p:sp>
      <p:sp>
        <p:nvSpPr>
          <p:cNvPr id="10250" name="Rectangle 11"/>
          <p:cNvSpPr>
            <a:spLocks noChangeArrowheads="1"/>
          </p:cNvSpPr>
          <p:nvPr/>
        </p:nvSpPr>
        <p:spPr bwMode="auto">
          <a:xfrm>
            <a:off x="6019800" y="5181600"/>
            <a:ext cx="1219200"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sz="1400" dirty="0"/>
              <a:t>Cartesian EM project</a:t>
            </a:r>
            <a:endParaRPr lang="en-US" altLang="en-US" sz="1400" dirty="0"/>
          </a:p>
        </p:txBody>
      </p:sp>
      <p:sp>
        <p:nvSpPr>
          <p:cNvPr id="10251" name="TextBox 12"/>
          <p:cNvSpPr txBox="1">
            <a:spLocks noChangeArrowheads="1"/>
          </p:cNvSpPr>
          <p:nvPr/>
        </p:nvSpPr>
        <p:spPr bwMode="auto">
          <a:xfrm>
            <a:off x="2971800" y="3733800"/>
            <a:ext cx="1828800"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1400"/>
              <a:t>Create a new project</a:t>
            </a:r>
          </a:p>
        </p:txBody>
      </p:sp>
      <p:sp>
        <p:nvSpPr>
          <p:cNvPr id="10252" name="TextBox 13"/>
          <p:cNvSpPr txBox="1">
            <a:spLocks noChangeArrowheads="1"/>
          </p:cNvSpPr>
          <p:nvPr/>
        </p:nvSpPr>
        <p:spPr bwMode="auto">
          <a:xfrm>
            <a:off x="2971800" y="4038600"/>
            <a:ext cx="2819400"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1400"/>
              <a:t>Change a existing project type</a:t>
            </a:r>
          </a:p>
        </p:txBody>
      </p:sp>
      <p:sp>
        <p:nvSpPr>
          <p:cNvPr id="13" name="Rectangle 12"/>
          <p:cNvSpPr/>
          <p:nvPr/>
        </p:nvSpPr>
        <p:spPr>
          <a:xfrm rot="2722754">
            <a:off x="6694573" y="2158835"/>
            <a:ext cx="551116" cy="3197024"/>
          </a:xfrm>
          <a:prstGeom prst="rect">
            <a:avLst/>
          </a:prstGeom>
          <a:noFill/>
          <a:ln>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 name="Rectangle 11"/>
          <p:cNvSpPr>
            <a:spLocks noChangeArrowheads="1"/>
          </p:cNvSpPr>
          <p:nvPr/>
        </p:nvSpPr>
        <p:spPr bwMode="auto">
          <a:xfrm>
            <a:off x="7010400" y="1905000"/>
            <a:ext cx="1524000"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sz="1400" dirty="0"/>
              <a:t>Cartesian </a:t>
            </a:r>
            <a:r>
              <a:rPr lang="en-US" altLang="zh-CN" sz="1400" dirty="0" smtClean="0"/>
              <a:t>Elastic Wave </a:t>
            </a:r>
            <a:r>
              <a:rPr lang="en-US" altLang="zh-CN" sz="1400" dirty="0"/>
              <a:t>project</a:t>
            </a:r>
            <a:endParaRPr lang="en-US" altLang="en-US" sz="1400" dirty="0"/>
          </a:p>
        </p:txBody>
      </p:sp>
      <p:sp>
        <p:nvSpPr>
          <p:cNvPr id="15" name="Slide Number Placeholder 14"/>
          <p:cNvSpPr>
            <a:spLocks noGrp="1"/>
          </p:cNvSpPr>
          <p:nvPr>
            <p:ph type="sldNum" sz="quarter" idx="12"/>
          </p:nvPr>
        </p:nvSpPr>
        <p:spPr/>
        <p:txBody>
          <a:bodyPr/>
          <a:lstStyle/>
          <a:p>
            <a:pPr>
              <a:defRPr/>
            </a:pPr>
            <a:fld id="{2762730E-A01E-409C-A00B-408FA1AF6B8A}" type="slidenum">
              <a:rPr lang="en-US" altLang="zh-CN" smtClean="0"/>
              <a:pPr>
                <a:defRPr/>
              </a:pPr>
              <a:t>4</a:t>
            </a:fld>
            <a:endParaRPr lang="en-US" altLang="zh-CN"/>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477000" y="1143000"/>
            <a:ext cx="2447925" cy="5467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7107" name="Title 1"/>
          <p:cNvSpPr>
            <a:spLocks noGrp="1"/>
          </p:cNvSpPr>
          <p:nvPr>
            <p:ph type="title"/>
          </p:nvPr>
        </p:nvSpPr>
        <p:spPr/>
        <p:txBody>
          <a:bodyPr/>
          <a:lstStyle/>
          <a:p>
            <a:r>
              <a:rPr lang="en-US" altLang="en-US" smtClean="0"/>
              <a:t>Mirror, Translation, Rotation, Scale &amp; Array Copy</a:t>
            </a:r>
          </a:p>
        </p:txBody>
      </p:sp>
      <p:sp>
        <p:nvSpPr>
          <p:cNvPr id="47108" name="Rectangle 2"/>
          <p:cNvSpPr>
            <a:spLocks noChangeArrowheads="1"/>
          </p:cNvSpPr>
          <p:nvPr/>
        </p:nvSpPr>
        <p:spPr bwMode="auto">
          <a:xfrm>
            <a:off x="381000" y="2133600"/>
            <a:ext cx="5562600" cy="301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a:t>Wavenology GUI supports following transform operations on all 3D solids:</a:t>
            </a:r>
          </a:p>
          <a:p>
            <a:pPr eaLnBrk="1" hangingPunct="1"/>
            <a:r>
              <a:rPr lang="en-US" altLang="en-US" b="1" i="1">
                <a:solidFill>
                  <a:srgbClr val="0070C0"/>
                </a:solidFill>
              </a:rPr>
              <a:t>	</a:t>
            </a:r>
            <a:r>
              <a:rPr lang="en-US" altLang="en-US" sz="1600" b="1" i="1">
                <a:solidFill>
                  <a:srgbClr val="0070C0"/>
                </a:solidFill>
              </a:rPr>
              <a:t>Mirror</a:t>
            </a:r>
          </a:p>
          <a:p>
            <a:pPr eaLnBrk="1" hangingPunct="1"/>
            <a:r>
              <a:rPr lang="en-US" altLang="en-US" sz="1600" b="1" i="1">
                <a:solidFill>
                  <a:srgbClr val="0070C0"/>
                </a:solidFill>
              </a:rPr>
              <a:t>	Translation</a:t>
            </a:r>
          </a:p>
          <a:p>
            <a:pPr eaLnBrk="1" hangingPunct="1"/>
            <a:r>
              <a:rPr lang="en-US" altLang="en-US" sz="1600" b="1" i="1">
                <a:solidFill>
                  <a:srgbClr val="0070C0"/>
                </a:solidFill>
              </a:rPr>
              <a:t>	Rotation</a:t>
            </a:r>
          </a:p>
          <a:p>
            <a:pPr eaLnBrk="1" hangingPunct="1"/>
            <a:r>
              <a:rPr lang="en-US" altLang="en-US" sz="1600" b="1" i="1">
                <a:solidFill>
                  <a:srgbClr val="0070C0"/>
                </a:solidFill>
              </a:rPr>
              <a:t>	Scale</a:t>
            </a:r>
          </a:p>
          <a:p>
            <a:pPr eaLnBrk="1" hangingPunct="1"/>
            <a:r>
              <a:rPr lang="en-US" altLang="en-US" sz="1600" b="1" i="1">
                <a:solidFill>
                  <a:srgbClr val="0070C0"/>
                </a:solidFill>
              </a:rPr>
              <a:t>	Array Copy</a:t>
            </a:r>
          </a:p>
          <a:p>
            <a:pPr eaLnBrk="1" hangingPunct="1"/>
            <a:endParaRPr lang="en-US" altLang="en-US"/>
          </a:p>
          <a:p>
            <a:pPr eaLnBrk="1" hangingPunct="1"/>
            <a:r>
              <a:rPr lang="en-US" altLang="en-US"/>
              <a:t>The detail operation please refer to the “</a:t>
            </a:r>
            <a:r>
              <a:rPr lang="en-US" altLang="en-US" b="1"/>
              <a:t>Geometry Operations</a:t>
            </a:r>
            <a:r>
              <a:rPr lang="en-US" altLang="en-US"/>
              <a:t>” section in the manual of Wavenology EM package.</a:t>
            </a:r>
          </a:p>
        </p:txBody>
      </p:sp>
      <p:cxnSp>
        <p:nvCxnSpPr>
          <p:cNvPr id="6" name="Straight Arrow Connector 5"/>
          <p:cNvCxnSpPr/>
          <p:nvPr/>
        </p:nvCxnSpPr>
        <p:spPr>
          <a:xfrm>
            <a:off x="6019800" y="4419600"/>
            <a:ext cx="838200" cy="158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 name="Slide Number Placeholder 6"/>
          <p:cNvSpPr>
            <a:spLocks noGrp="1"/>
          </p:cNvSpPr>
          <p:nvPr>
            <p:ph type="sldNum" sz="quarter" idx="12"/>
          </p:nvPr>
        </p:nvSpPr>
        <p:spPr/>
        <p:txBody>
          <a:bodyPr/>
          <a:lstStyle/>
          <a:p>
            <a:pPr>
              <a:defRPr/>
            </a:pPr>
            <a:fld id="{2762730E-A01E-409C-A00B-408FA1AF6B8A}" type="slidenum">
              <a:rPr lang="en-US" altLang="zh-CN" smtClean="0"/>
              <a:pPr>
                <a:defRPr/>
              </a:pPr>
              <a:t>40</a:t>
            </a:fld>
            <a:endParaRPr lang="en-US" altLang="zh-CN"/>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r>
              <a:rPr lang="en-US" altLang="en-US" smtClean="0"/>
              <a:t>Excitation Source</a:t>
            </a:r>
            <a:br>
              <a:rPr lang="en-US" altLang="en-US" smtClean="0"/>
            </a:br>
            <a:r>
              <a:rPr lang="en-US" altLang="en-US" sz="2800" smtClean="0"/>
              <a:t>EM Simulation</a:t>
            </a:r>
          </a:p>
        </p:txBody>
      </p:sp>
      <p:sp>
        <p:nvSpPr>
          <p:cNvPr id="48131" name="TextBox 3"/>
          <p:cNvSpPr txBox="1">
            <a:spLocks noChangeArrowheads="1"/>
          </p:cNvSpPr>
          <p:nvPr/>
        </p:nvSpPr>
        <p:spPr bwMode="auto">
          <a:xfrm>
            <a:off x="838200" y="1676400"/>
            <a:ext cx="3810000" cy="1477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a:t>For the excitation source in EM simulations, please refer to the “</a:t>
            </a:r>
            <a:r>
              <a:rPr lang="en-US" altLang="en-US" b="1"/>
              <a:t>Excitations</a:t>
            </a:r>
            <a:r>
              <a:rPr lang="en-US" altLang="en-US"/>
              <a:t>” section in the </a:t>
            </a:r>
            <a:r>
              <a:rPr lang="en-US" altLang="zh-CN"/>
              <a:t>Wavenology EM Package manual </a:t>
            </a:r>
            <a:endParaRPr lang="en-US" altLang="en-US"/>
          </a:p>
          <a:p>
            <a:pPr eaLnBrk="1" hangingPunct="1"/>
            <a:endParaRPr lang="en-US" altLang="en-US"/>
          </a:p>
        </p:txBody>
      </p:sp>
      <p:pic>
        <p:nvPicPr>
          <p:cNvPr id="4813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66800" y="3352800"/>
            <a:ext cx="1562100" cy="312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Rectangle 9"/>
          <p:cNvSpPr/>
          <p:nvPr/>
        </p:nvSpPr>
        <p:spPr>
          <a:xfrm>
            <a:off x="1219200" y="4267200"/>
            <a:ext cx="1447800" cy="685800"/>
          </a:xfrm>
          <a:prstGeom prst="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48134"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334000" y="2362200"/>
            <a:ext cx="3295650" cy="3952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 name="Rectangle 13"/>
          <p:cNvSpPr/>
          <p:nvPr/>
        </p:nvSpPr>
        <p:spPr>
          <a:xfrm>
            <a:off x="5943600" y="3505200"/>
            <a:ext cx="990600" cy="152400"/>
          </a:xfrm>
          <a:prstGeom prst="rect">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Slide Number Placeholder 7"/>
          <p:cNvSpPr>
            <a:spLocks noGrp="1"/>
          </p:cNvSpPr>
          <p:nvPr>
            <p:ph type="sldNum" sz="quarter" idx="12"/>
          </p:nvPr>
        </p:nvSpPr>
        <p:spPr/>
        <p:txBody>
          <a:bodyPr/>
          <a:lstStyle/>
          <a:p>
            <a:pPr>
              <a:defRPr/>
            </a:pPr>
            <a:fld id="{2762730E-A01E-409C-A00B-408FA1AF6B8A}" type="slidenum">
              <a:rPr lang="en-US" altLang="zh-CN" smtClean="0"/>
              <a:pPr>
                <a:defRPr/>
              </a:pPr>
              <a:t>41</a:t>
            </a:fld>
            <a:endParaRPr lang="en-US" altLang="zh-CN"/>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a:xfrm>
            <a:off x="457200" y="228600"/>
            <a:ext cx="8229600" cy="1143000"/>
          </a:xfrm>
        </p:spPr>
        <p:txBody>
          <a:bodyPr/>
          <a:lstStyle/>
          <a:p>
            <a:r>
              <a:rPr lang="en-US" altLang="en-US" smtClean="0"/>
              <a:t>Excitation Source</a:t>
            </a:r>
            <a:br>
              <a:rPr lang="en-US" altLang="en-US" smtClean="0"/>
            </a:br>
            <a:r>
              <a:rPr lang="en-US" altLang="en-US" sz="2800" smtClean="0"/>
              <a:t>Elastic Wave Simulation</a:t>
            </a:r>
            <a:endParaRPr lang="en-US" altLang="en-US" smtClean="0"/>
          </a:p>
        </p:txBody>
      </p:sp>
      <p:sp>
        <p:nvSpPr>
          <p:cNvPr id="49155" name="TextBox 3"/>
          <p:cNvSpPr txBox="1">
            <a:spLocks noChangeArrowheads="1"/>
          </p:cNvSpPr>
          <p:nvPr/>
        </p:nvSpPr>
        <p:spPr bwMode="auto">
          <a:xfrm>
            <a:off x="3581400" y="1600200"/>
            <a:ext cx="4800600" cy="17543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dirty="0"/>
              <a:t>There are 4 types of excitation sources for elastic wave simulations: </a:t>
            </a:r>
            <a:r>
              <a:rPr lang="en-US" altLang="en-US" b="1" dirty="0"/>
              <a:t>ring </a:t>
            </a:r>
            <a:r>
              <a:rPr lang="en-US" altLang="en-US" b="1" dirty="0" smtClean="0"/>
              <a:t>source </a:t>
            </a:r>
            <a:r>
              <a:rPr lang="en-US" altLang="en-US" dirty="0" smtClean="0"/>
              <a:t>(for Cylindrical Solver only), </a:t>
            </a:r>
            <a:r>
              <a:rPr lang="en-US" altLang="en-US" b="1" dirty="0"/>
              <a:t>point dipole source</a:t>
            </a:r>
            <a:r>
              <a:rPr lang="en-US" altLang="en-US" dirty="0"/>
              <a:t>, </a:t>
            </a:r>
            <a:r>
              <a:rPr lang="en-US" altLang="en-US" b="1" dirty="0"/>
              <a:t>point monopole source</a:t>
            </a:r>
            <a:r>
              <a:rPr lang="en-US" altLang="en-US" dirty="0"/>
              <a:t> and </a:t>
            </a:r>
            <a:r>
              <a:rPr lang="en-US" altLang="en-US" b="1" dirty="0" smtClean="0"/>
              <a:t>Moment Tensor </a:t>
            </a:r>
            <a:r>
              <a:rPr lang="en-US" altLang="en-US" dirty="0" smtClean="0"/>
              <a:t>(for Cartesian Solver Only)</a:t>
            </a:r>
            <a:endParaRPr lang="en-US" altLang="en-US" dirty="0">
              <a:solidFill>
                <a:srgbClr val="00B0F0"/>
              </a:solidFill>
            </a:endParaRPr>
          </a:p>
          <a:p>
            <a:pPr eaLnBrk="1" hangingPunct="1"/>
            <a:endParaRPr lang="en-US" altLang="en-US" dirty="0"/>
          </a:p>
        </p:txBody>
      </p:sp>
      <p:pic>
        <p:nvPicPr>
          <p:cNvPr id="49157"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28600" y="2133600"/>
            <a:ext cx="3295650" cy="3952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Rectangle 6"/>
          <p:cNvSpPr/>
          <p:nvPr/>
        </p:nvSpPr>
        <p:spPr>
          <a:xfrm>
            <a:off x="838200" y="3276600"/>
            <a:ext cx="990600" cy="152400"/>
          </a:xfrm>
          <a:prstGeom prst="rect">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28673" name="Picture 1"/>
          <p:cNvPicPr>
            <a:picLocks noChangeAspect="1" noChangeArrowheads="1"/>
          </p:cNvPicPr>
          <p:nvPr/>
        </p:nvPicPr>
        <p:blipFill>
          <a:blip r:embed="rId3" cstate="print"/>
          <a:srcRect/>
          <a:stretch>
            <a:fillRect/>
          </a:stretch>
        </p:blipFill>
        <p:spPr bwMode="auto">
          <a:xfrm>
            <a:off x="3733800" y="3429000"/>
            <a:ext cx="4629150" cy="3076575"/>
          </a:xfrm>
          <a:prstGeom prst="rect">
            <a:avLst/>
          </a:prstGeom>
          <a:noFill/>
          <a:ln w="9525">
            <a:noFill/>
            <a:miter lim="800000"/>
            <a:headEnd/>
            <a:tailEnd/>
          </a:ln>
        </p:spPr>
      </p:pic>
      <p:sp>
        <p:nvSpPr>
          <p:cNvPr id="8" name="Slide Number Placeholder 7"/>
          <p:cNvSpPr>
            <a:spLocks noGrp="1"/>
          </p:cNvSpPr>
          <p:nvPr>
            <p:ph type="sldNum" sz="quarter" idx="12"/>
          </p:nvPr>
        </p:nvSpPr>
        <p:spPr/>
        <p:txBody>
          <a:bodyPr/>
          <a:lstStyle/>
          <a:p>
            <a:pPr>
              <a:defRPr/>
            </a:pPr>
            <a:fld id="{2762730E-A01E-409C-A00B-408FA1AF6B8A}" type="slidenum">
              <a:rPr lang="en-US" altLang="zh-CN" smtClean="0"/>
              <a:pPr>
                <a:defRPr/>
              </a:pPr>
              <a:t>42</a:t>
            </a:fld>
            <a:endParaRPr lang="en-US" altLang="zh-CN"/>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81000" y="2438400"/>
            <a:ext cx="3878263" cy="2590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0179"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724400" y="2438400"/>
            <a:ext cx="3914775" cy="2616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0181" name="TextBox 6"/>
          <p:cNvSpPr txBox="1">
            <a:spLocks noChangeArrowheads="1"/>
          </p:cNvSpPr>
          <p:nvPr/>
        </p:nvSpPr>
        <p:spPr bwMode="auto">
          <a:xfrm>
            <a:off x="304800" y="1752600"/>
            <a:ext cx="39624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1600"/>
              <a:t>For a point monoploe source, user need to define the position of the source.</a:t>
            </a:r>
          </a:p>
        </p:txBody>
      </p:sp>
      <p:sp>
        <p:nvSpPr>
          <p:cNvPr id="50182" name="TextBox 7"/>
          <p:cNvSpPr txBox="1">
            <a:spLocks noChangeArrowheads="1"/>
          </p:cNvSpPr>
          <p:nvPr/>
        </p:nvSpPr>
        <p:spPr bwMode="auto">
          <a:xfrm>
            <a:off x="4419600" y="1752600"/>
            <a:ext cx="44958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1600"/>
              <a:t>For a point diploe source, user need to define the position and the polarization of the source.</a:t>
            </a:r>
          </a:p>
        </p:txBody>
      </p:sp>
      <p:sp>
        <p:nvSpPr>
          <p:cNvPr id="13" name="Slide Number Placeholder 12"/>
          <p:cNvSpPr>
            <a:spLocks noGrp="1"/>
          </p:cNvSpPr>
          <p:nvPr>
            <p:ph type="sldNum" sz="quarter" idx="12"/>
          </p:nvPr>
        </p:nvSpPr>
        <p:spPr/>
        <p:txBody>
          <a:bodyPr/>
          <a:lstStyle/>
          <a:p>
            <a:pPr>
              <a:defRPr/>
            </a:pPr>
            <a:fld id="{2762730E-A01E-409C-A00B-408FA1AF6B8A}" type="slidenum">
              <a:rPr lang="en-US" altLang="zh-CN" smtClean="0"/>
              <a:pPr>
                <a:defRPr/>
              </a:pPr>
              <a:t>43</a:t>
            </a:fld>
            <a:endParaRPr lang="en-US" altLang="zh-CN"/>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26" name="Picture 2"/>
          <p:cNvPicPr>
            <a:picLocks noChangeAspect="1" noChangeArrowheads="1"/>
          </p:cNvPicPr>
          <p:nvPr/>
        </p:nvPicPr>
        <p:blipFill>
          <a:blip r:embed="rId2" cstate="print"/>
          <a:srcRect/>
          <a:stretch>
            <a:fillRect/>
          </a:stretch>
        </p:blipFill>
        <p:spPr bwMode="auto">
          <a:xfrm>
            <a:off x="533400" y="1295400"/>
            <a:ext cx="4619625" cy="3067050"/>
          </a:xfrm>
          <a:prstGeom prst="rect">
            <a:avLst/>
          </a:prstGeom>
          <a:noFill/>
          <a:ln w="9525">
            <a:noFill/>
            <a:miter lim="800000"/>
            <a:headEnd/>
            <a:tailEnd/>
          </a:ln>
        </p:spPr>
      </p:pic>
      <p:sp>
        <p:nvSpPr>
          <p:cNvPr id="5" name="Rectangle 4"/>
          <p:cNvSpPr/>
          <p:nvPr/>
        </p:nvSpPr>
        <p:spPr>
          <a:xfrm>
            <a:off x="2971800" y="1905000"/>
            <a:ext cx="2133600" cy="304800"/>
          </a:xfrm>
          <a:prstGeom prst="rect">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5105400" y="1447800"/>
            <a:ext cx="3810000" cy="954107"/>
          </a:xfrm>
          <a:prstGeom prst="rect">
            <a:avLst/>
          </a:prstGeom>
          <a:noFill/>
        </p:spPr>
        <p:txBody>
          <a:bodyPr wrap="square" rtlCol="0">
            <a:spAutoFit/>
          </a:bodyPr>
          <a:lstStyle/>
          <a:p>
            <a:r>
              <a:rPr lang="en-US" sz="1400" dirty="0" smtClean="0"/>
              <a:t>Focal Mechanism: Strike, Dip &amp; Rake. </a:t>
            </a:r>
          </a:p>
          <a:p>
            <a:r>
              <a:rPr lang="en-US" sz="1400" dirty="0" smtClean="0"/>
              <a:t>If one of them is not 0, the Focal Mechanism will be enabled. Otherwise, the Focal Mechanism will be disabled.</a:t>
            </a:r>
            <a:endParaRPr lang="en-US" sz="1400" dirty="0"/>
          </a:p>
        </p:txBody>
      </p:sp>
      <p:sp>
        <p:nvSpPr>
          <p:cNvPr id="7" name="Rectangle 6"/>
          <p:cNvSpPr/>
          <p:nvPr/>
        </p:nvSpPr>
        <p:spPr>
          <a:xfrm>
            <a:off x="1371600" y="2209800"/>
            <a:ext cx="3733800" cy="304800"/>
          </a:xfrm>
          <a:prstGeom prst="rect">
            <a:avLst/>
          </a:prstGeom>
          <a:noFill/>
          <a:ln>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Arrow Connector 8"/>
          <p:cNvCxnSpPr/>
          <p:nvPr/>
        </p:nvCxnSpPr>
        <p:spPr>
          <a:xfrm flipH="1" flipV="1">
            <a:off x="5181600" y="2590800"/>
            <a:ext cx="685800" cy="762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5943600" y="3276600"/>
            <a:ext cx="2590800" cy="369332"/>
          </a:xfrm>
          <a:prstGeom prst="rect">
            <a:avLst/>
          </a:prstGeom>
          <a:noFill/>
        </p:spPr>
        <p:txBody>
          <a:bodyPr wrap="square" rtlCol="0">
            <a:spAutoFit/>
          </a:bodyPr>
          <a:lstStyle/>
          <a:p>
            <a:r>
              <a:rPr lang="en-US" dirty="0" smtClean="0"/>
              <a:t>3x3 moment tensor</a:t>
            </a:r>
            <a:endParaRPr lang="en-US" dirty="0"/>
          </a:p>
        </p:txBody>
      </p:sp>
      <p:sp>
        <p:nvSpPr>
          <p:cNvPr id="11" name="Slide Number Placeholder 10"/>
          <p:cNvSpPr>
            <a:spLocks noGrp="1"/>
          </p:cNvSpPr>
          <p:nvPr>
            <p:ph type="sldNum" sz="quarter" idx="12"/>
          </p:nvPr>
        </p:nvSpPr>
        <p:spPr/>
        <p:txBody>
          <a:bodyPr/>
          <a:lstStyle/>
          <a:p>
            <a:pPr>
              <a:defRPr/>
            </a:pPr>
            <a:fld id="{2762730E-A01E-409C-A00B-408FA1AF6B8A}" type="slidenum">
              <a:rPr lang="en-US" altLang="zh-CN" smtClean="0"/>
              <a:pPr>
                <a:defRPr/>
              </a:pPr>
              <a:t>44</a:t>
            </a:fld>
            <a:endParaRPr lang="en-US" altLang="zh-CN"/>
          </a:p>
        </p:txBody>
      </p:sp>
      <p:sp>
        <p:nvSpPr>
          <p:cNvPr id="12" name="Rectangle 11"/>
          <p:cNvSpPr/>
          <p:nvPr/>
        </p:nvSpPr>
        <p:spPr>
          <a:xfrm>
            <a:off x="685800" y="2819400"/>
            <a:ext cx="4343400" cy="990600"/>
          </a:xfrm>
          <a:prstGeom prst="rect">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3" name="TextBox 10"/>
          <p:cNvSpPr txBox="1">
            <a:spLocks noChangeArrowheads="1"/>
          </p:cNvSpPr>
          <p:nvPr/>
        </p:nvSpPr>
        <p:spPr bwMode="auto">
          <a:xfrm>
            <a:off x="4572000" y="5334000"/>
            <a:ext cx="4343400" cy="584200"/>
          </a:xfrm>
          <a:prstGeom prst="rect">
            <a:avLst/>
          </a:prstGeom>
          <a:noFill/>
          <a:ln w="9525">
            <a:solidFill>
              <a:srgbClr val="FF0000"/>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1600" dirty="0"/>
              <a:t>Each source can have individual excitation pulse by setting “Excitation Pulse”.</a:t>
            </a:r>
          </a:p>
        </p:txBody>
      </p:sp>
      <p:cxnSp>
        <p:nvCxnSpPr>
          <p:cNvPr id="14" name="Straight Arrow Connector 13"/>
          <p:cNvCxnSpPr>
            <a:stCxn id="13" idx="1"/>
          </p:cNvCxnSpPr>
          <p:nvPr/>
        </p:nvCxnSpPr>
        <p:spPr>
          <a:xfrm flipH="1" flipV="1">
            <a:off x="3962400" y="3886200"/>
            <a:ext cx="609600" cy="17399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5" name="Slide Number Placeholder 10"/>
          <p:cNvSpPr txBox="1">
            <a:spLocks/>
          </p:cNvSpPr>
          <p:nvPr/>
        </p:nvSpPr>
        <p:spPr>
          <a:xfrm>
            <a:off x="6934200" y="3898900"/>
            <a:ext cx="2133600" cy="365125"/>
          </a:xfrm>
          <a:prstGeom prst="rect">
            <a:avLst/>
          </a:prstGeom>
        </p:spPr>
        <p:txBody>
          <a:bodyPr vert="horz" wrap="square" lIns="91440" tIns="45720" rIns="91440" bIns="45720" numCol="1" anchor="ctr"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762730E-A01E-409C-A00B-408FA1AF6B8A}" type="slidenum">
              <a:rPr kumimoji="0" lang="en-US" altLang="zh-CN" sz="1200" b="0" i="0" u="none" strike="noStrike" kern="1200" cap="none" spc="0" normalizeH="0" baseline="0" noProof="0" smtClean="0">
                <a:ln>
                  <a:noFill/>
                </a:ln>
                <a:solidFill>
                  <a:srgbClr val="898989"/>
                </a:solidFill>
                <a:effectLst/>
                <a:uLnTx/>
                <a:uFillTx/>
                <a:latin typeface="Calibri" pitchFamily="34"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44</a:t>
            </a:fld>
            <a:endParaRPr kumimoji="0" lang="en-US" altLang="zh-CN" sz="1200" b="0" i="0" u="none" strike="noStrike" kern="1200" cap="none" spc="0" normalizeH="0" baseline="0" noProof="0">
              <a:ln>
                <a:noFill/>
              </a:ln>
              <a:solidFill>
                <a:srgbClr val="898989"/>
              </a:solidFill>
              <a:effectLst/>
              <a:uLnTx/>
              <a:uFillTx/>
              <a:latin typeface="Calibri" pitchFamily="34" charset="0"/>
              <a:ea typeface="+mn-ea"/>
              <a:cs typeface="Arial"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a:xfrm>
            <a:off x="533400" y="228600"/>
            <a:ext cx="8153400" cy="1371600"/>
          </a:xfrm>
        </p:spPr>
        <p:txBody>
          <a:bodyPr/>
          <a:lstStyle/>
          <a:p>
            <a:r>
              <a:rPr lang="en-US" altLang="en-US" smtClean="0"/>
              <a:t>Observer</a:t>
            </a:r>
            <a:br>
              <a:rPr lang="en-US" altLang="en-US" smtClean="0"/>
            </a:br>
            <a:r>
              <a:rPr lang="en-US" altLang="en-US" sz="2800" smtClean="0"/>
              <a:t>EM Project</a:t>
            </a:r>
          </a:p>
        </p:txBody>
      </p:sp>
      <p:sp>
        <p:nvSpPr>
          <p:cNvPr id="51203" name="TextBox 3"/>
          <p:cNvSpPr txBox="1">
            <a:spLocks noChangeArrowheads="1"/>
          </p:cNvSpPr>
          <p:nvPr/>
        </p:nvSpPr>
        <p:spPr bwMode="auto">
          <a:xfrm>
            <a:off x="533400" y="2057400"/>
            <a:ext cx="4495800" cy="1477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dirty="0"/>
              <a:t>User can define observer to record the simulation data.</a:t>
            </a:r>
          </a:p>
          <a:p>
            <a:pPr eaLnBrk="1" hangingPunct="1"/>
            <a:r>
              <a:rPr lang="en-US" altLang="en-US" dirty="0"/>
              <a:t>For the definition of observer in </a:t>
            </a:r>
            <a:r>
              <a:rPr lang="en-US" altLang="en-US" dirty="0" smtClean="0"/>
              <a:t>EL, </a:t>
            </a:r>
            <a:r>
              <a:rPr lang="en-US" altLang="en-US" dirty="0"/>
              <a:t>please refer to the “Receivers” section in the manual of </a:t>
            </a:r>
            <a:r>
              <a:rPr lang="en-US" altLang="en-US" dirty="0" err="1"/>
              <a:t>Wavenology</a:t>
            </a:r>
            <a:r>
              <a:rPr lang="en-US" altLang="en-US" dirty="0"/>
              <a:t> EM package.</a:t>
            </a:r>
          </a:p>
        </p:txBody>
      </p:sp>
      <p:pic>
        <p:nvPicPr>
          <p:cNvPr id="5120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248400" y="2057400"/>
            <a:ext cx="2047875" cy="312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Rectangle 5"/>
          <p:cNvSpPr/>
          <p:nvPr/>
        </p:nvSpPr>
        <p:spPr>
          <a:xfrm>
            <a:off x="6553200" y="3352800"/>
            <a:ext cx="1371600" cy="228600"/>
          </a:xfrm>
          <a:prstGeom prst="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51206"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600200" y="4191000"/>
            <a:ext cx="1733550" cy="2333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Slide Number Placeholder 6"/>
          <p:cNvSpPr>
            <a:spLocks noGrp="1"/>
          </p:cNvSpPr>
          <p:nvPr>
            <p:ph type="sldNum" sz="quarter" idx="12"/>
          </p:nvPr>
        </p:nvSpPr>
        <p:spPr/>
        <p:txBody>
          <a:bodyPr/>
          <a:lstStyle/>
          <a:p>
            <a:pPr>
              <a:defRPr/>
            </a:pPr>
            <a:fld id="{2762730E-A01E-409C-A00B-408FA1AF6B8A}" type="slidenum">
              <a:rPr lang="en-US" altLang="zh-CN" smtClean="0"/>
              <a:pPr>
                <a:defRPr/>
              </a:pPr>
              <a:t>45</a:t>
            </a:fld>
            <a:endParaRPr lang="en-US" altLang="zh-CN"/>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Picture 1"/>
          <p:cNvPicPr>
            <a:picLocks noChangeAspect="1" noChangeArrowheads="1"/>
          </p:cNvPicPr>
          <p:nvPr/>
        </p:nvPicPr>
        <p:blipFill>
          <a:blip r:embed="rId2" cstate="print"/>
          <a:srcRect/>
          <a:stretch>
            <a:fillRect/>
          </a:stretch>
        </p:blipFill>
        <p:spPr bwMode="auto">
          <a:xfrm>
            <a:off x="4343400" y="1905000"/>
            <a:ext cx="4649442" cy="3924300"/>
          </a:xfrm>
          <a:prstGeom prst="rect">
            <a:avLst/>
          </a:prstGeom>
          <a:noFill/>
          <a:ln w="9525">
            <a:noFill/>
            <a:miter lim="800000"/>
            <a:headEnd/>
            <a:tailEnd/>
          </a:ln>
        </p:spPr>
      </p:pic>
      <p:sp>
        <p:nvSpPr>
          <p:cNvPr id="52226" name="Title 1"/>
          <p:cNvSpPr>
            <a:spLocks noGrp="1"/>
          </p:cNvSpPr>
          <p:nvPr>
            <p:ph type="title"/>
          </p:nvPr>
        </p:nvSpPr>
        <p:spPr>
          <a:xfrm>
            <a:off x="457200" y="304800"/>
            <a:ext cx="8229600" cy="1143000"/>
          </a:xfrm>
        </p:spPr>
        <p:txBody>
          <a:bodyPr/>
          <a:lstStyle/>
          <a:p>
            <a:r>
              <a:rPr lang="en-US" altLang="en-US" smtClean="0"/>
              <a:t>Observer</a:t>
            </a:r>
            <a:br>
              <a:rPr lang="en-US" altLang="en-US" smtClean="0"/>
            </a:br>
            <a:r>
              <a:rPr lang="en-US" altLang="en-US" sz="2800" smtClean="0"/>
              <a:t>Elastic Wave Project</a:t>
            </a:r>
          </a:p>
        </p:txBody>
      </p:sp>
      <p:pic>
        <p:nvPicPr>
          <p:cNvPr id="52227"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295400" y="3429000"/>
            <a:ext cx="1733550" cy="2333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2228" name="TextBox 5"/>
          <p:cNvSpPr txBox="1">
            <a:spLocks noChangeArrowheads="1"/>
          </p:cNvSpPr>
          <p:nvPr/>
        </p:nvSpPr>
        <p:spPr bwMode="auto">
          <a:xfrm>
            <a:off x="152400" y="1524000"/>
            <a:ext cx="4267200" cy="1754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dirty="0"/>
              <a:t>User can use the same method as EM project to define and modify observer.</a:t>
            </a:r>
          </a:p>
          <a:p>
            <a:pPr eaLnBrk="1" hangingPunct="1"/>
            <a:endParaRPr lang="en-US" altLang="en-US" dirty="0"/>
          </a:p>
          <a:p>
            <a:pPr eaLnBrk="1" hangingPunct="1"/>
            <a:r>
              <a:rPr lang="en-US" altLang="en-US" dirty="0"/>
              <a:t>But in the elastic wave project, the recording data are velocity: </a:t>
            </a:r>
            <a:r>
              <a:rPr lang="en-US" altLang="en-US" dirty="0" err="1" smtClean="0"/>
              <a:t>vx</a:t>
            </a:r>
            <a:r>
              <a:rPr lang="en-US" altLang="en-US" dirty="0" smtClean="0"/>
              <a:t>, </a:t>
            </a:r>
            <a:r>
              <a:rPr lang="en-US" altLang="en-US" dirty="0" err="1" smtClean="0"/>
              <a:t>vy</a:t>
            </a:r>
            <a:r>
              <a:rPr lang="en-US" altLang="en-US" dirty="0" smtClean="0"/>
              <a:t>, </a:t>
            </a:r>
            <a:r>
              <a:rPr lang="en-US" altLang="en-US" dirty="0" err="1"/>
              <a:t>vz</a:t>
            </a:r>
            <a:r>
              <a:rPr lang="en-US" altLang="en-US" dirty="0"/>
              <a:t> and stress: </a:t>
            </a:r>
            <a:r>
              <a:rPr lang="en-US" altLang="en-US" dirty="0" err="1" smtClean="0"/>
              <a:t>txx</a:t>
            </a:r>
            <a:r>
              <a:rPr lang="en-US" altLang="en-US" dirty="0" smtClean="0"/>
              <a:t>, </a:t>
            </a:r>
            <a:r>
              <a:rPr lang="en-US" altLang="en-US" dirty="0" err="1" smtClean="0"/>
              <a:t>tyy</a:t>
            </a:r>
            <a:r>
              <a:rPr lang="en-US" altLang="en-US" dirty="0" smtClean="0"/>
              <a:t>, </a:t>
            </a:r>
            <a:r>
              <a:rPr lang="en-US" altLang="en-US" dirty="0" err="1"/>
              <a:t>tzz</a:t>
            </a:r>
            <a:r>
              <a:rPr lang="en-US" altLang="en-US" dirty="0"/>
              <a:t>, </a:t>
            </a:r>
            <a:r>
              <a:rPr lang="en-US" altLang="en-US" dirty="0" err="1" smtClean="0"/>
              <a:t>txy</a:t>
            </a:r>
            <a:r>
              <a:rPr lang="en-US" altLang="en-US" dirty="0" smtClean="0"/>
              <a:t>, </a:t>
            </a:r>
            <a:r>
              <a:rPr lang="en-US" altLang="en-US" dirty="0" err="1" smtClean="0"/>
              <a:t>txz</a:t>
            </a:r>
            <a:r>
              <a:rPr lang="en-US" altLang="en-US" dirty="0" smtClean="0"/>
              <a:t>, </a:t>
            </a:r>
            <a:r>
              <a:rPr lang="en-US" altLang="en-US" dirty="0" err="1" smtClean="0"/>
              <a:t>tzz</a:t>
            </a:r>
            <a:endParaRPr lang="en-US" altLang="en-US" dirty="0"/>
          </a:p>
        </p:txBody>
      </p:sp>
      <p:sp>
        <p:nvSpPr>
          <p:cNvPr id="52230" name="TextBox 7"/>
          <p:cNvSpPr txBox="1">
            <a:spLocks noChangeArrowheads="1"/>
          </p:cNvSpPr>
          <p:nvPr/>
        </p:nvSpPr>
        <p:spPr bwMode="auto">
          <a:xfrm>
            <a:off x="304800" y="6096000"/>
            <a:ext cx="83820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1600"/>
              <a:t>To create observers array by “Array Creation”  function, please refer to the “Receivers” section in the manual of Wavenology EM package.</a:t>
            </a:r>
          </a:p>
        </p:txBody>
      </p:sp>
      <p:sp>
        <p:nvSpPr>
          <p:cNvPr id="8" name="Slide Number Placeholder 7"/>
          <p:cNvSpPr>
            <a:spLocks noGrp="1"/>
          </p:cNvSpPr>
          <p:nvPr>
            <p:ph type="sldNum" sz="quarter" idx="12"/>
          </p:nvPr>
        </p:nvSpPr>
        <p:spPr/>
        <p:txBody>
          <a:bodyPr/>
          <a:lstStyle/>
          <a:p>
            <a:pPr>
              <a:defRPr/>
            </a:pPr>
            <a:fld id="{2762730E-A01E-409C-A00B-408FA1AF6B8A}" type="slidenum">
              <a:rPr lang="en-US" altLang="zh-CN" smtClean="0"/>
              <a:pPr>
                <a:defRPr/>
              </a:pPr>
              <a:t>46</a:t>
            </a:fld>
            <a:endParaRPr lang="en-US" altLang="zh-CN"/>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a:xfrm>
            <a:off x="457200" y="152400"/>
            <a:ext cx="8229600" cy="1143000"/>
          </a:xfrm>
        </p:spPr>
        <p:txBody>
          <a:bodyPr/>
          <a:lstStyle/>
          <a:p>
            <a:r>
              <a:rPr lang="en-US" altLang="en-US" dirty="0" smtClean="0"/>
              <a:t>Snapshot</a:t>
            </a:r>
            <a:br>
              <a:rPr lang="en-US" altLang="en-US" dirty="0" smtClean="0"/>
            </a:br>
            <a:r>
              <a:rPr lang="en-US" altLang="en-US" sz="2800" dirty="0" smtClean="0"/>
              <a:t> EL Project</a:t>
            </a:r>
          </a:p>
        </p:txBody>
      </p:sp>
      <p:pic>
        <p:nvPicPr>
          <p:cNvPr id="53251"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828800" y="3505200"/>
            <a:ext cx="1314450" cy="2971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3252" name="TextBox 5"/>
          <p:cNvSpPr txBox="1">
            <a:spLocks noChangeArrowheads="1"/>
          </p:cNvSpPr>
          <p:nvPr/>
        </p:nvSpPr>
        <p:spPr bwMode="auto">
          <a:xfrm>
            <a:off x="533400" y="1600200"/>
            <a:ext cx="4495800" cy="1477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dirty="0"/>
              <a:t>User can define snapshot to record the simulation data on a face or a 3D volume.</a:t>
            </a:r>
          </a:p>
          <a:p>
            <a:pPr eaLnBrk="1" hangingPunct="1"/>
            <a:r>
              <a:rPr lang="en-US" altLang="en-US" dirty="0"/>
              <a:t>For the definition of snapshot in </a:t>
            </a:r>
            <a:r>
              <a:rPr lang="en-US" altLang="en-US" dirty="0" smtClean="0"/>
              <a:t>EL, </a:t>
            </a:r>
            <a:r>
              <a:rPr lang="en-US" altLang="en-US" dirty="0"/>
              <a:t>please refer to the “Snapshot” section in the manual of </a:t>
            </a:r>
            <a:r>
              <a:rPr lang="en-US" altLang="en-US" dirty="0" err="1"/>
              <a:t>Wavenology</a:t>
            </a:r>
            <a:r>
              <a:rPr lang="en-US" altLang="en-US" dirty="0"/>
              <a:t> EM package.</a:t>
            </a:r>
          </a:p>
        </p:txBody>
      </p:sp>
      <p:pic>
        <p:nvPicPr>
          <p:cNvPr id="53253"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248400" y="1752600"/>
            <a:ext cx="2047875" cy="312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Rectangle 7"/>
          <p:cNvSpPr/>
          <p:nvPr/>
        </p:nvSpPr>
        <p:spPr>
          <a:xfrm>
            <a:off x="6705600" y="3200400"/>
            <a:ext cx="1371600" cy="457200"/>
          </a:xfrm>
          <a:prstGeom prst="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Slide Number Placeholder 6"/>
          <p:cNvSpPr>
            <a:spLocks noGrp="1"/>
          </p:cNvSpPr>
          <p:nvPr>
            <p:ph type="sldNum" sz="quarter" idx="12"/>
          </p:nvPr>
        </p:nvSpPr>
        <p:spPr/>
        <p:txBody>
          <a:bodyPr/>
          <a:lstStyle/>
          <a:p>
            <a:pPr>
              <a:defRPr/>
            </a:pPr>
            <a:fld id="{2762730E-A01E-409C-A00B-408FA1AF6B8A}" type="slidenum">
              <a:rPr lang="en-US" altLang="zh-CN" smtClean="0"/>
              <a:pPr>
                <a:defRPr/>
              </a:pPr>
              <a:t>47</a:t>
            </a:fld>
            <a:endParaRPr lang="en-US" altLang="zh-CN"/>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Simulation with Multi-threading</a:t>
            </a:r>
            <a:endParaRPr lang="en-US" dirty="0"/>
          </a:p>
        </p:txBody>
      </p:sp>
      <p:pic>
        <p:nvPicPr>
          <p:cNvPr id="108546" name="Picture 2"/>
          <p:cNvPicPr>
            <a:picLocks noChangeAspect="1" noChangeArrowheads="1"/>
          </p:cNvPicPr>
          <p:nvPr/>
        </p:nvPicPr>
        <p:blipFill>
          <a:blip r:embed="rId2" cstate="print"/>
          <a:srcRect/>
          <a:stretch>
            <a:fillRect/>
          </a:stretch>
        </p:blipFill>
        <p:spPr bwMode="auto">
          <a:xfrm>
            <a:off x="685800" y="2590800"/>
            <a:ext cx="3324225" cy="2638425"/>
          </a:xfrm>
          <a:prstGeom prst="rect">
            <a:avLst/>
          </a:prstGeom>
          <a:noFill/>
          <a:ln w="9525">
            <a:noFill/>
            <a:miter lim="800000"/>
            <a:headEnd/>
            <a:tailEnd/>
          </a:ln>
        </p:spPr>
      </p:pic>
      <p:sp>
        <p:nvSpPr>
          <p:cNvPr id="5" name="TextBox 4"/>
          <p:cNvSpPr txBox="1"/>
          <p:nvPr/>
        </p:nvSpPr>
        <p:spPr>
          <a:xfrm>
            <a:off x="1371600" y="1447800"/>
            <a:ext cx="6172200" cy="369332"/>
          </a:xfrm>
          <a:prstGeom prst="rect">
            <a:avLst/>
          </a:prstGeom>
          <a:noFill/>
        </p:spPr>
        <p:txBody>
          <a:bodyPr wrap="square" rtlCol="0">
            <a:spAutoFit/>
          </a:bodyPr>
          <a:lstStyle/>
          <a:p>
            <a:r>
              <a:rPr lang="en-US" dirty="0" smtClean="0"/>
              <a:t>User can use multiple threads to speedup the simulation</a:t>
            </a:r>
            <a:endParaRPr lang="en-US" dirty="0"/>
          </a:p>
        </p:txBody>
      </p:sp>
      <p:pic>
        <p:nvPicPr>
          <p:cNvPr id="108547" name="Picture 3"/>
          <p:cNvPicPr>
            <a:picLocks noChangeAspect="1" noChangeArrowheads="1"/>
          </p:cNvPicPr>
          <p:nvPr/>
        </p:nvPicPr>
        <p:blipFill>
          <a:blip r:embed="rId3" cstate="print"/>
          <a:srcRect/>
          <a:stretch>
            <a:fillRect/>
          </a:stretch>
        </p:blipFill>
        <p:spPr bwMode="auto">
          <a:xfrm>
            <a:off x="4648200" y="3581400"/>
            <a:ext cx="2552700" cy="1409700"/>
          </a:xfrm>
          <a:prstGeom prst="rect">
            <a:avLst/>
          </a:prstGeom>
          <a:noFill/>
          <a:ln w="9525">
            <a:noFill/>
            <a:miter lim="800000"/>
            <a:headEnd/>
            <a:tailEnd/>
          </a:ln>
        </p:spPr>
      </p:pic>
      <p:sp>
        <p:nvSpPr>
          <p:cNvPr id="7" name="Right Arrow 6"/>
          <p:cNvSpPr/>
          <p:nvPr/>
        </p:nvSpPr>
        <p:spPr>
          <a:xfrm>
            <a:off x="4114800" y="4267200"/>
            <a:ext cx="304800" cy="152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4648200" y="2819400"/>
            <a:ext cx="3200400" cy="369332"/>
          </a:xfrm>
          <a:prstGeom prst="rect">
            <a:avLst/>
          </a:prstGeom>
          <a:noFill/>
        </p:spPr>
        <p:txBody>
          <a:bodyPr wrap="square" rtlCol="0">
            <a:spAutoFit/>
          </a:bodyPr>
          <a:lstStyle/>
          <a:p>
            <a:r>
              <a:rPr lang="en-US" dirty="0" smtClean="0"/>
              <a:t>Define the thread number</a:t>
            </a:r>
            <a:endParaRPr lang="en-US" dirty="0"/>
          </a:p>
        </p:txBody>
      </p:sp>
      <p:sp>
        <p:nvSpPr>
          <p:cNvPr id="10" name="TextBox 9"/>
          <p:cNvSpPr txBox="1"/>
          <p:nvPr/>
        </p:nvSpPr>
        <p:spPr>
          <a:xfrm>
            <a:off x="3886200" y="5562600"/>
            <a:ext cx="5105400" cy="923330"/>
          </a:xfrm>
          <a:prstGeom prst="rect">
            <a:avLst/>
          </a:prstGeom>
          <a:noFill/>
        </p:spPr>
        <p:txBody>
          <a:bodyPr wrap="square" rtlCol="0">
            <a:spAutoFit/>
          </a:bodyPr>
          <a:lstStyle/>
          <a:p>
            <a:r>
              <a:rPr lang="en-US" dirty="0" smtClean="0"/>
              <a:t>Note: in the WCT </a:t>
            </a:r>
            <a:r>
              <a:rPr lang="en-US" dirty="0" err="1" smtClean="0"/>
              <a:t>Cartesin</a:t>
            </a:r>
            <a:r>
              <a:rPr lang="en-US" dirty="0" smtClean="0"/>
              <a:t> Elastic Wave solver, the real used threads number will be:</a:t>
            </a:r>
          </a:p>
          <a:p>
            <a:r>
              <a:rPr lang="en-US" dirty="0" smtClean="0">
                <a:solidFill>
                  <a:srgbClr val="FF0000"/>
                </a:solidFill>
              </a:rPr>
              <a:t>min(</a:t>
            </a:r>
            <a:r>
              <a:rPr lang="en-US" dirty="0" err="1" smtClean="0">
                <a:solidFill>
                  <a:srgbClr val="FF0000"/>
                </a:solidFill>
              </a:rPr>
              <a:t>use_input,computer_CPU_thread_number</a:t>
            </a:r>
            <a:r>
              <a:rPr lang="en-US" dirty="0" smtClean="0">
                <a:solidFill>
                  <a:srgbClr val="FF0000"/>
                </a:solidFill>
              </a:rPr>
              <a:t>)</a:t>
            </a:r>
            <a:endParaRPr lang="en-US" dirty="0">
              <a:solidFill>
                <a:srgbClr val="FF0000"/>
              </a:solidFill>
            </a:endParaRPr>
          </a:p>
        </p:txBody>
      </p:sp>
      <p:sp>
        <p:nvSpPr>
          <p:cNvPr id="11" name="Slide Number Placeholder 10"/>
          <p:cNvSpPr>
            <a:spLocks noGrp="1"/>
          </p:cNvSpPr>
          <p:nvPr>
            <p:ph type="sldNum" sz="quarter" idx="12"/>
          </p:nvPr>
        </p:nvSpPr>
        <p:spPr/>
        <p:txBody>
          <a:bodyPr/>
          <a:lstStyle/>
          <a:p>
            <a:pPr>
              <a:defRPr/>
            </a:pPr>
            <a:fld id="{2762730E-A01E-409C-A00B-408FA1AF6B8A}" type="slidenum">
              <a:rPr lang="en-US" altLang="zh-CN" smtClean="0"/>
              <a:pPr>
                <a:defRPr/>
              </a:pPr>
              <a:t>48</a:t>
            </a:fld>
            <a:endParaRPr lang="en-US" altLang="zh-CN"/>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Batch Simulation through Simulation Manager</a:t>
            </a:r>
            <a:endParaRPr lang="en-US" dirty="0"/>
          </a:p>
        </p:txBody>
      </p:sp>
      <p:sp>
        <p:nvSpPr>
          <p:cNvPr id="4" name="TextBox 3"/>
          <p:cNvSpPr txBox="1"/>
          <p:nvPr/>
        </p:nvSpPr>
        <p:spPr>
          <a:xfrm>
            <a:off x="1371600" y="1676400"/>
            <a:ext cx="6172200" cy="646331"/>
          </a:xfrm>
          <a:prstGeom prst="rect">
            <a:avLst/>
          </a:prstGeom>
          <a:noFill/>
        </p:spPr>
        <p:txBody>
          <a:bodyPr wrap="square" rtlCol="0">
            <a:spAutoFit/>
          </a:bodyPr>
          <a:lstStyle/>
          <a:p>
            <a:r>
              <a:rPr lang="en-US" dirty="0" smtClean="0"/>
              <a:t>User can simulate multiple projects sequentially through WCT simulation manager</a:t>
            </a:r>
            <a:endParaRPr lang="en-US" dirty="0"/>
          </a:p>
        </p:txBody>
      </p:sp>
      <p:pic>
        <p:nvPicPr>
          <p:cNvPr id="109570" name="Picture 2"/>
          <p:cNvPicPr>
            <a:picLocks noChangeAspect="1" noChangeArrowheads="1"/>
          </p:cNvPicPr>
          <p:nvPr/>
        </p:nvPicPr>
        <p:blipFill>
          <a:blip r:embed="rId2" cstate="print"/>
          <a:srcRect/>
          <a:stretch>
            <a:fillRect/>
          </a:stretch>
        </p:blipFill>
        <p:spPr bwMode="auto">
          <a:xfrm>
            <a:off x="838200" y="4038600"/>
            <a:ext cx="2614484" cy="1023660"/>
          </a:xfrm>
          <a:prstGeom prst="rect">
            <a:avLst/>
          </a:prstGeom>
          <a:noFill/>
          <a:ln w="9525">
            <a:noFill/>
            <a:miter lim="800000"/>
            <a:headEnd/>
            <a:tailEnd/>
          </a:ln>
        </p:spPr>
      </p:pic>
      <p:sp>
        <p:nvSpPr>
          <p:cNvPr id="6" name="Rectangle 5"/>
          <p:cNvSpPr/>
          <p:nvPr/>
        </p:nvSpPr>
        <p:spPr>
          <a:xfrm>
            <a:off x="838200" y="3962400"/>
            <a:ext cx="685800" cy="609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9571" name="Picture 3"/>
          <p:cNvPicPr>
            <a:picLocks noChangeAspect="1" noChangeArrowheads="1"/>
          </p:cNvPicPr>
          <p:nvPr/>
        </p:nvPicPr>
        <p:blipFill>
          <a:blip r:embed="rId3" cstate="print"/>
          <a:srcRect/>
          <a:stretch>
            <a:fillRect/>
          </a:stretch>
        </p:blipFill>
        <p:spPr bwMode="auto">
          <a:xfrm>
            <a:off x="4953000" y="4191000"/>
            <a:ext cx="3159016" cy="1600200"/>
          </a:xfrm>
          <a:prstGeom prst="rect">
            <a:avLst/>
          </a:prstGeom>
          <a:noFill/>
          <a:ln w="9525">
            <a:noFill/>
            <a:miter lim="800000"/>
            <a:headEnd/>
            <a:tailEnd/>
          </a:ln>
        </p:spPr>
      </p:pic>
      <p:sp>
        <p:nvSpPr>
          <p:cNvPr id="8" name="TextBox 7"/>
          <p:cNvSpPr txBox="1"/>
          <p:nvPr/>
        </p:nvSpPr>
        <p:spPr>
          <a:xfrm>
            <a:off x="533400" y="3276600"/>
            <a:ext cx="3810000" cy="646331"/>
          </a:xfrm>
          <a:prstGeom prst="rect">
            <a:avLst/>
          </a:prstGeom>
          <a:noFill/>
        </p:spPr>
        <p:txBody>
          <a:bodyPr wrap="square" rtlCol="0">
            <a:spAutoFit/>
          </a:bodyPr>
          <a:lstStyle/>
          <a:p>
            <a:r>
              <a:rPr lang="en-US" dirty="0" smtClean="0"/>
              <a:t>In WCT GUI, use this button to start a simulation manager</a:t>
            </a:r>
            <a:endParaRPr lang="en-US" dirty="0"/>
          </a:p>
        </p:txBody>
      </p:sp>
      <p:sp>
        <p:nvSpPr>
          <p:cNvPr id="9" name="TextBox 8"/>
          <p:cNvSpPr txBox="1"/>
          <p:nvPr/>
        </p:nvSpPr>
        <p:spPr>
          <a:xfrm>
            <a:off x="4800600" y="3276600"/>
            <a:ext cx="3810000" cy="646331"/>
          </a:xfrm>
          <a:prstGeom prst="rect">
            <a:avLst/>
          </a:prstGeom>
          <a:noFill/>
        </p:spPr>
        <p:txBody>
          <a:bodyPr wrap="square" rtlCol="0">
            <a:spAutoFit/>
          </a:bodyPr>
          <a:lstStyle/>
          <a:p>
            <a:r>
              <a:rPr lang="en-US" dirty="0" smtClean="0"/>
              <a:t>Or, in Windows menu, expand here to start a simulation manager</a:t>
            </a:r>
            <a:endParaRPr lang="en-US" dirty="0"/>
          </a:p>
        </p:txBody>
      </p:sp>
      <p:sp>
        <p:nvSpPr>
          <p:cNvPr id="10" name="TextBox 9"/>
          <p:cNvSpPr txBox="1"/>
          <p:nvPr/>
        </p:nvSpPr>
        <p:spPr>
          <a:xfrm>
            <a:off x="914400" y="2667000"/>
            <a:ext cx="7162800" cy="369332"/>
          </a:xfrm>
          <a:prstGeom prst="rect">
            <a:avLst/>
          </a:prstGeom>
          <a:noFill/>
          <a:ln>
            <a:solidFill>
              <a:srgbClr val="0070C0"/>
            </a:solidFill>
          </a:ln>
        </p:spPr>
        <p:txBody>
          <a:bodyPr wrap="square" rtlCol="0">
            <a:spAutoFit/>
          </a:bodyPr>
          <a:lstStyle/>
          <a:p>
            <a:r>
              <a:rPr lang="en-US" dirty="0" smtClean="0"/>
              <a:t>First, a or several WCT Elastic Projects need to be build and stored.</a:t>
            </a:r>
            <a:endParaRPr lang="en-US" dirty="0"/>
          </a:p>
        </p:txBody>
      </p:sp>
      <p:sp>
        <p:nvSpPr>
          <p:cNvPr id="11" name="Slide Number Placeholder 10"/>
          <p:cNvSpPr>
            <a:spLocks noGrp="1"/>
          </p:cNvSpPr>
          <p:nvPr>
            <p:ph type="sldNum" sz="quarter" idx="12"/>
          </p:nvPr>
        </p:nvSpPr>
        <p:spPr/>
        <p:txBody>
          <a:bodyPr/>
          <a:lstStyle/>
          <a:p>
            <a:pPr>
              <a:defRPr/>
            </a:pPr>
            <a:fld id="{2762730E-A01E-409C-A00B-408FA1AF6B8A}" type="slidenum">
              <a:rPr lang="en-US" altLang="zh-CN" smtClean="0"/>
              <a:pPr>
                <a:defRPr/>
              </a:pPr>
              <a:t>49</a:t>
            </a:fld>
            <a:endParaRPr lang="en-US" altLang="zh-CN"/>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1" name="Picture 1"/>
          <p:cNvPicPr>
            <a:picLocks noChangeAspect="1" noChangeArrowheads="1"/>
          </p:cNvPicPr>
          <p:nvPr/>
        </p:nvPicPr>
        <p:blipFill>
          <a:blip r:embed="rId2" cstate="print"/>
          <a:srcRect/>
          <a:stretch>
            <a:fillRect/>
          </a:stretch>
        </p:blipFill>
        <p:spPr bwMode="auto">
          <a:xfrm>
            <a:off x="152400" y="2133600"/>
            <a:ext cx="8763000" cy="856866"/>
          </a:xfrm>
          <a:prstGeom prst="rect">
            <a:avLst/>
          </a:prstGeom>
          <a:noFill/>
          <a:ln w="9525">
            <a:noFill/>
            <a:miter lim="800000"/>
            <a:headEnd/>
            <a:tailEnd/>
          </a:ln>
        </p:spPr>
      </p:pic>
      <p:sp>
        <p:nvSpPr>
          <p:cNvPr id="11267" name="Content Placeholder 2"/>
          <p:cNvSpPr>
            <a:spLocks noGrp="1"/>
          </p:cNvSpPr>
          <p:nvPr>
            <p:ph idx="1"/>
          </p:nvPr>
        </p:nvSpPr>
        <p:spPr>
          <a:xfrm>
            <a:off x="152400" y="152400"/>
            <a:ext cx="8763000" cy="1828800"/>
          </a:xfrm>
        </p:spPr>
        <p:txBody>
          <a:bodyPr/>
          <a:lstStyle/>
          <a:p>
            <a:pPr eaLnBrk="1" hangingPunct="1"/>
            <a:r>
              <a:rPr lang="en-US" altLang="zh-CN" sz="2800" smtClean="0"/>
              <a:t>We also support Cylindrical and Cartesian Grid Generator to generate, view and export mesh data.</a:t>
            </a:r>
          </a:p>
          <a:p>
            <a:pPr eaLnBrk="1" hangingPunct="1"/>
            <a:r>
              <a:rPr lang="en-US" altLang="zh-CN" sz="2800" smtClean="0"/>
              <a:t>We do not have </a:t>
            </a:r>
            <a:r>
              <a:rPr lang="en-US" altLang="zh-CN" sz="2800" b="1" smtClean="0">
                <a:solidFill>
                  <a:srgbClr val="FF0000"/>
                </a:solidFill>
              </a:rPr>
              <a:t>Menu</a:t>
            </a:r>
            <a:r>
              <a:rPr lang="en-US" altLang="zh-CN" sz="2800" smtClean="0"/>
              <a:t> for Cylindrical and Cartesian Grid Generator; we have </a:t>
            </a:r>
            <a:r>
              <a:rPr lang="en-US" altLang="zh-CN" sz="2800" b="1" smtClean="0">
                <a:solidFill>
                  <a:srgbClr val="FF0000"/>
                </a:solidFill>
              </a:rPr>
              <a:t>Toolbar buttons </a:t>
            </a:r>
            <a:r>
              <a:rPr lang="en-US" altLang="zh-CN" sz="2800" smtClean="0"/>
              <a:t>only</a:t>
            </a:r>
            <a:endParaRPr lang="en-US" altLang="zh-CN" sz="2800" b="1" smtClean="0"/>
          </a:p>
        </p:txBody>
      </p:sp>
      <p:sp>
        <p:nvSpPr>
          <p:cNvPr id="11268" name="Rectangle 9"/>
          <p:cNvSpPr>
            <a:spLocks noChangeArrowheads="1"/>
          </p:cNvSpPr>
          <p:nvPr/>
        </p:nvSpPr>
        <p:spPr bwMode="auto">
          <a:xfrm>
            <a:off x="3276600" y="3124200"/>
            <a:ext cx="2454275"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a:t>General toolbar layout</a:t>
            </a:r>
          </a:p>
        </p:txBody>
      </p:sp>
      <p:pic>
        <p:nvPicPr>
          <p:cNvPr id="11269"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04800" y="3962400"/>
            <a:ext cx="1295400" cy="323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270" name="Rectangle 12"/>
          <p:cNvSpPr>
            <a:spLocks noChangeArrowheads="1"/>
          </p:cNvSpPr>
          <p:nvPr/>
        </p:nvSpPr>
        <p:spPr bwMode="auto">
          <a:xfrm>
            <a:off x="1752600" y="3886200"/>
            <a:ext cx="1582738"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a:t>File operation</a:t>
            </a:r>
          </a:p>
        </p:txBody>
      </p:sp>
      <p:pic>
        <p:nvPicPr>
          <p:cNvPr id="11271"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04800" y="4419600"/>
            <a:ext cx="523875" cy="266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272" name="Rectangle 14"/>
          <p:cNvSpPr>
            <a:spLocks noChangeArrowheads="1"/>
          </p:cNvSpPr>
          <p:nvPr/>
        </p:nvSpPr>
        <p:spPr bwMode="auto">
          <a:xfrm>
            <a:off x="1752600" y="4343400"/>
            <a:ext cx="2620963"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a:t>Solid and face selection</a:t>
            </a:r>
          </a:p>
        </p:txBody>
      </p:sp>
      <p:pic>
        <p:nvPicPr>
          <p:cNvPr id="11273" name="Picture 5"/>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04800" y="4953000"/>
            <a:ext cx="3371850" cy="247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274" name="Rectangle 16"/>
          <p:cNvSpPr>
            <a:spLocks noChangeArrowheads="1"/>
          </p:cNvSpPr>
          <p:nvPr/>
        </p:nvSpPr>
        <p:spPr bwMode="auto">
          <a:xfrm>
            <a:off x="3810000" y="4876800"/>
            <a:ext cx="1706563"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a:t>View operation</a:t>
            </a:r>
          </a:p>
        </p:txBody>
      </p:sp>
      <p:sp>
        <p:nvSpPr>
          <p:cNvPr id="11275" name="Rectangle 17"/>
          <p:cNvSpPr>
            <a:spLocks noChangeArrowheads="1"/>
          </p:cNvSpPr>
          <p:nvPr/>
        </p:nvSpPr>
        <p:spPr bwMode="auto">
          <a:xfrm>
            <a:off x="304800" y="5334000"/>
            <a:ext cx="4953000"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sz="1400"/>
              <a:t>(note: we do not provide pan toolbar button for view,  please use keyboard ‘-&gt;’, ‘&lt;-’  etc. to pan the view)</a:t>
            </a:r>
          </a:p>
        </p:txBody>
      </p:sp>
      <p:pic>
        <p:nvPicPr>
          <p:cNvPr id="11276" name="Picture 6"/>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304800" y="5943600"/>
            <a:ext cx="2009775" cy="333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277" name="Rectangle 19"/>
          <p:cNvSpPr>
            <a:spLocks noChangeArrowheads="1"/>
          </p:cNvSpPr>
          <p:nvPr/>
        </p:nvSpPr>
        <p:spPr bwMode="auto">
          <a:xfrm>
            <a:off x="2743200" y="5867400"/>
            <a:ext cx="271145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a:t>Extended view operation</a:t>
            </a:r>
          </a:p>
        </p:txBody>
      </p:sp>
      <p:pic>
        <p:nvPicPr>
          <p:cNvPr id="11278" name="Picture 7"/>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6096000" y="3810000"/>
            <a:ext cx="581025" cy="257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279" name="Rectangle 21"/>
          <p:cNvSpPr>
            <a:spLocks noChangeArrowheads="1"/>
          </p:cNvSpPr>
          <p:nvPr/>
        </p:nvSpPr>
        <p:spPr bwMode="auto">
          <a:xfrm>
            <a:off x="6934200" y="3733800"/>
            <a:ext cx="1570038"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a:t>Redo &amp; Undo</a:t>
            </a:r>
          </a:p>
        </p:txBody>
      </p:sp>
      <p:pic>
        <p:nvPicPr>
          <p:cNvPr id="11280" name="Picture 10"/>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6096000" y="4419600"/>
            <a:ext cx="581025"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281" name="Rectangle 26"/>
          <p:cNvSpPr>
            <a:spLocks noChangeArrowheads="1"/>
          </p:cNvSpPr>
          <p:nvPr/>
        </p:nvSpPr>
        <p:spPr bwMode="auto">
          <a:xfrm>
            <a:off x="7010400" y="4343400"/>
            <a:ext cx="1941513"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a:t>Port in EM solver</a:t>
            </a:r>
          </a:p>
        </p:txBody>
      </p:sp>
      <p:pic>
        <p:nvPicPr>
          <p:cNvPr id="11282" name="Picture 11"/>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6096000" y="5029200"/>
            <a:ext cx="1457325" cy="257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283" name="Rectangle 28"/>
          <p:cNvSpPr>
            <a:spLocks noChangeArrowheads="1"/>
          </p:cNvSpPr>
          <p:nvPr/>
        </p:nvSpPr>
        <p:spPr bwMode="auto">
          <a:xfrm>
            <a:off x="6124575" y="5486400"/>
            <a:ext cx="3019425"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a:t>Lumped circuit in EM solver</a:t>
            </a:r>
          </a:p>
        </p:txBody>
      </p:sp>
      <p:pic>
        <p:nvPicPr>
          <p:cNvPr id="11284" name="Picture 12"/>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6172200" y="5943600"/>
            <a:ext cx="1057275" cy="238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285" name="Rectangle 30"/>
          <p:cNvSpPr>
            <a:spLocks noChangeArrowheads="1"/>
          </p:cNvSpPr>
          <p:nvPr/>
        </p:nvSpPr>
        <p:spPr bwMode="auto">
          <a:xfrm>
            <a:off x="6124575" y="6248400"/>
            <a:ext cx="20193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a:t>Simulation control</a:t>
            </a:r>
          </a:p>
        </p:txBody>
      </p:sp>
      <p:cxnSp>
        <p:nvCxnSpPr>
          <p:cNvPr id="34" name="Straight Arrow Connector 33"/>
          <p:cNvCxnSpPr/>
          <p:nvPr/>
        </p:nvCxnSpPr>
        <p:spPr>
          <a:xfrm>
            <a:off x="5943600" y="1981200"/>
            <a:ext cx="1676400" cy="6096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5" name="Slide Number Placeholder 24"/>
          <p:cNvSpPr>
            <a:spLocks noGrp="1"/>
          </p:cNvSpPr>
          <p:nvPr>
            <p:ph type="sldNum" sz="quarter" idx="12"/>
          </p:nvPr>
        </p:nvSpPr>
        <p:spPr/>
        <p:txBody>
          <a:bodyPr/>
          <a:lstStyle/>
          <a:p>
            <a:pPr>
              <a:defRPr/>
            </a:pPr>
            <a:fld id="{2762730E-A01E-409C-A00B-408FA1AF6B8A}" type="slidenum">
              <a:rPr lang="en-US" altLang="zh-CN" smtClean="0"/>
              <a:pPr>
                <a:defRPr/>
              </a:pPr>
              <a:t>5</a:t>
            </a:fld>
            <a:endParaRPr lang="en-US" altLang="zh-CN"/>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4" name="Picture 2"/>
          <p:cNvPicPr>
            <a:picLocks noChangeAspect="1" noChangeArrowheads="1"/>
          </p:cNvPicPr>
          <p:nvPr/>
        </p:nvPicPr>
        <p:blipFill>
          <a:blip r:embed="rId2" cstate="print"/>
          <a:srcRect/>
          <a:stretch>
            <a:fillRect/>
          </a:stretch>
        </p:blipFill>
        <p:spPr bwMode="auto">
          <a:xfrm>
            <a:off x="685800" y="1219200"/>
            <a:ext cx="7743825" cy="4305945"/>
          </a:xfrm>
          <a:prstGeom prst="rect">
            <a:avLst/>
          </a:prstGeom>
          <a:noFill/>
          <a:ln w="9525">
            <a:noFill/>
            <a:miter lim="800000"/>
            <a:headEnd/>
            <a:tailEnd/>
          </a:ln>
        </p:spPr>
      </p:pic>
      <p:cxnSp>
        <p:nvCxnSpPr>
          <p:cNvPr id="7" name="Straight Arrow Connector 6"/>
          <p:cNvCxnSpPr/>
          <p:nvPr/>
        </p:nvCxnSpPr>
        <p:spPr>
          <a:xfrm flipH="1" flipV="1">
            <a:off x="1447800" y="1828800"/>
            <a:ext cx="533400" cy="609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2133600" y="2514600"/>
            <a:ext cx="2286000" cy="369332"/>
          </a:xfrm>
          <a:prstGeom prst="rect">
            <a:avLst/>
          </a:prstGeom>
          <a:noFill/>
        </p:spPr>
        <p:txBody>
          <a:bodyPr wrap="square" rtlCol="0">
            <a:spAutoFit/>
          </a:bodyPr>
          <a:lstStyle/>
          <a:p>
            <a:r>
              <a:rPr lang="en-US" dirty="0" smtClean="0"/>
              <a:t>add a project in list</a:t>
            </a:r>
            <a:endParaRPr lang="en-US" dirty="0"/>
          </a:p>
        </p:txBody>
      </p:sp>
      <p:sp>
        <p:nvSpPr>
          <p:cNvPr id="9" name="TextBox 8"/>
          <p:cNvSpPr txBox="1"/>
          <p:nvPr/>
        </p:nvSpPr>
        <p:spPr>
          <a:xfrm>
            <a:off x="1143000" y="3276600"/>
            <a:ext cx="3048000" cy="646331"/>
          </a:xfrm>
          <a:prstGeom prst="rect">
            <a:avLst/>
          </a:prstGeom>
          <a:noFill/>
        </p:spPr>
        <p:txBody>
          <a:bodyPr wrap="square" rtlCol="0">
            <a:spAutoFit/>
          </a:bodyPr>
          <a:lstStyle/>
          <a:p>
            <a:r>
              <a:rPr lang="en-US" dirty="0" smtClean="0"/>
              <a:t>save current list into a file, which can be used later</a:t>
            </a:r>
            <a:endParaRPr lang="en-US" dirty="0"/>
          </a:p>
        </p:txBody>
      </p:sp>
      <p:cxnSp>
        <p:nvCxnSpPr>
          <p:cNvPr id="11" name="Straight Arrow Connector 10"/>
          <p:cNvCxnSpPr/>
          <p:nvPr/>
        </p:nvCxnSpPr>
        <p:spPr>
          <a:xfrm flipH="1" flipV="1">
            <a:off x="1219200" y="1905000"/>
            <a:ext cx="152400" cy="1295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1524000" y="609600"/>
            <a:ext cx="3657600" cy="369332"/>
          </a:xfrm>
          <a:prstGeom prst="rect">
            <a:avLst/>
          </a:prstGeom>
          <a:noFill/>
        </p:spPr>
        <p:txBody>
          <a:bodyPr wrap="square" rtlCol="0">
            <a:spAutoFit/>
          </a:bodyPr>
          <a:lstStyle/>
          <a:p>
            <a:r>
              <a:rPr lang="en-US" dirty="0" smtClean="0"/>
              <a:t>load saved list file or batch-link file</a:t>
            </a:r>
            <a:endParaRPr lang="en-US" dirty="0"/>
          </a:p>
        </p:txBody>
      </p:sp>
      <p:cxnSp>
        <p:nvCxnSpPr>
          <p:cNvPr id="14" name="Straight Arrow Connector 13"/>
          <p:cNvCxnSpPr/>
          <p:nvPr/>
        </p:nvCxnSpPr>
        <p:spPr>
          <a:xfrm flipH="1">
            <a:off x="990600" y="914400"/>
            <a:ext cx="533400" cy="685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 name="Slide Number Placeholder 9"/>
          <p:cNvSpPr>
            <a:spLocks noGrp="1"/>
          </p:cNvSpPr>
          <p:nvPr>
            <p:ph type="sldNum" sz="quarter" idx="12"/>
          </p:nvPr>
        </p:nvSpPr>
        <p:spPr/>
        <p:txBody>
          <a:bodyPr/>
          <a:lstStyle/>
          <a:p>
            <a:pPr>
              <a:defRPr/>
            </a:pPr>
            <a:fld id="{2762730E-A01E-409C-A00B-408FA1AF6B8A}" type="slidenum">
              <a:rPr lang="en-US" altLang="zh-CN" smtClean="0"/>
              <a:pPr>
                <a:defRPr/>
              </a:pPr>
              <a:t>50</a:t>
            </a:fld>
            <a:endParaRPr lang="en-US" altLang="zh-CN"/>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619" name="Picture 3"/>
          <p:cNvPicPr>
            <a:picLocks noChangeAspect="1" noChangeArrowheads="1"/>
          </p:cNvPicPr>
          <p:nvPr/>
        </p:nvPicPr>
        <p:blipFill>
          <a:blip r:embed="rId2" cstate="print"/>
          <a:srcRect/>
          <a:stretch>
            <a:fillRect/>
          </a:stretch>
        </p:blipFill>
        <p:spPr bwMode="auto">
          <a:xfrm>
            <a:off x="228600" y="685800"/>
            <a:ext cx="5000625" cy="3181350"/>
          </a:xfrm>
          <a:prstGeom prst="rect">
            <a:avLst/>
          </a:prstGeom>
          <a:noFill/>
          <a:ln w="9525">
            <a:noFill/>
            <a:miter lim="800000"/>
            <a:headEnd/>
            <a:tailEnd/>
          </a:ln>
        </p:spPr>
      </p:pic>
      <p:cxnSp>
        <p:nvCxnSpPr>
          <p:cNvPr id="7" name="Straight Arrow Connector 6"/>
          <p:cNvCxnSpPr/>
          <p:nvPr/>
        </p:nvCxnSpPr>
        <p:spPr>
          <a:xfrm>
            <a:off x="533400" y="1066800"/>
            <a:ext cx="304800" cy="2286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11620" name="Picture 4"/>
          <p:cNvPicPr>
            <a:picLocks noChangeAspect="1" noChangeArrowheads="1"/>
          </p:cNvPicPr>
          <p:nvPr/>
        </p:nvPicPr>
        <p:blipFill>
          <a:blip r:embed="rId3" cstate="print"/>
          <a:srcRect/>
          <a:stretch>
            <a:fillRect/>
          </a:stretch>
        </p:blipFill>
        <p:spPr bwMode="auto">
          <a:xfrm>
            <a:off x="1905000" y="4267200"/>
            <a:ext cx="6172200" cy="2085975"/>
          </a:xfrm>
          <a:prstGeom prst="rect">
            <a:avLst/>
          </a:prstGeom>
          <a:noFill/>
          <a:ln w="9525">
            <a:noFill/>
            <a:miter lim="800000"/>
            <a:headEnd/>
            <a:tailEnd/>
          </a:ln>
        </p:spPr>
      </p:pic>
      <p:sp>
        <p:nvSpPr>
          <p:cNvPr id="9" name="Oval 8"/>
          <p:cNvSpPr/>
          <p:nvPr/>
        </p:nvSpPr>
        <p:spPr>
          <a:xfrm>
            <a:off x="4648200" y="1752600"/>
            <a:ext cx="457200" cy="4572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p:cNvCxnSpPr/>
          <p:nvPr/>
        </p:nvCxnSpPr>
        <p:spPr>
          <a:xfrm>
            <a:off x="5029200" y="2286000"/>
            <a:ext cx="457200" cy="20574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5410200" y="3124200"/>
            <a:ext cx="1447800" cy="646331"/>
          </a:xfrm>
          <a:prstGeom prst="rect">
            <a:avLst/>
          </a:prstGeom>
          <a:noFill/>
        </p:spPr>
        <p:txBody>
          <a:bodyPr wrap="square" rtlCol="0">
            <a:spAutoFit/>
          </a:bodyPr>
          <a:lstStyle/>
          <a:p>
            <a:r>
              <a:rPr lang="en-US" dirty="0" smtClean="0"/>
              <a:t>select project file</a:t>
            </a:r>
            <a:endParaRPr lang="en-US" dirty="0"/>
          </a:p>
        </p:txBody>
      </p:sp>
      <p:sp>
        <p:nvSpPr>
          <p:cNvPr id="8" name="Slide Number Placeholder 7"/>
          <p:cNvSpPr>
            <a:spLocks noGrp="1"/>
          </p:cNvSpPr>
          <p:nvPr>
            <p:ph type="sldNum" sz="quarter" idx="12"/>
          </p:nvPr>
        </p:nvSpPr>
        <p:spPr/>
        <p:txBody>
          <a:bodyPr/>
          <a:lstStyle/>
          <a:p>
            <a:pPr>
              <a:defRPr/>
            </a:pPr>
            <a:fld id="{2762730E-A01E-409C-A00B-408FA1AF6B8A}" type="slidenum">
              <a:rPr lang="en-US" altLang="zh-CN" smtClean="0"/>
              <a:pPr>
                <a:defRPr/>
              </a:pPr>
              <a:t>51</a:t>
            </a:fld>
            <a:endParaRPr lang="en-US" altLang="zh-CN"/>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2" name="Picture 2"/>
          <p:cNvPicPr>
            <a:picLocks noChangeAspect="1" noChangeArrowheads="1"/>
          </p:cNvPicPr>
          <p:nvPr/>
        </p:nvPicPr>
        <p:blipFill>
          <a:blip r:embed="rId2" cstate="print"/>
          <a:srcRect/>
          <a:stretch>
            <a:fillRect/>
          </a:stretch>
        </p:blipFill>
        <p:spPr bwMode="auto">
          <a:xfrm>
            <a:off x="609600" y="381000"/>
            <a:ext cx="4381500" cy="2562225"/>
          </a:xfrm>
          <a:prstGeom prst="rect">
            <a:avLst/>
          </a:prstGeom>
          <a:noFill/>
          <a:ln w="9525">
            <a:noFill/>
            <a:miter lim="800000"/>
            <a:headEnd/>
            <a:tailEnd/>
          </a:ln>
        </p:spPr>
      </p:pic>
      <p:sp>
        <p:nvSpPr>
          <p:cNvPr id="5" name="TextBox 4"/>
          <p:cNvSpPr txBox="1"/>
          <p:nvPr/>
        </p:nvSpPr>
        <p:spPr>
          <a:xfrm>
            <a:off x="762000" y="2286000"/>
            <a:ext cx="2590800" cy="369332"/>
          </a:xfrm>
          <a:prstGeom prst="rect">
            <a:avLst/>
          </a:prstGeom>
          <a:noFill/>
        </p:spPr>
        <p:txBody>
          <a:bodyPr wrap="square" rtlCol="0">
            <a:spAutoFit/>
          </a:bodyPr>
          <a:lstStyle/>
          <a:p>
            <a:r>
              <a:rPr lang="en-US" dirty="0" smtClean="0">
                <a:solidFill>
                  <a:srgbClr val="FF0000"/>
                </a:solidFill>
              </a:rPr>
              <a:t>define thread number</a:t>
            </a:r>
            <a:endParaRPr lang="en-US" dirty="0">
              <a:solidFill>
                <a:srgbClr val="FF0000"/>
              </a:solidFill>
            </a:endParaRPr>
          </a:p>
        </p:txBody>
      </p:sp>
      <p:pic>
        <p:nvPicPr>
          <p:cNvPr id="112643" name="Picture 3"/>
          <p:cNvPicPr>
            <a:picLocks noChangeAspect="1" noChangeArrowheads="1"/>
          </p:cNvPicPr>
          <p:nvPr/>
        </p:nvPicPr>
        <p:blipFill>
          <a:blip r:embed="rId3" cstate="print"/>
          <a:srcRect/>
          <a:stretch>
            <a:fillRect/>
          </a:stretch>
        </p:blipFill>
        <p:spPr bwMode="auto">
          <a:xfrm>
            <a:off x="685800" y="4191000"/>
            <a:ext cx="7715250" cy="1285875"/>
          </a:xfrm>
          <a:prstGeom prst="rect">
            <a:avLst/>
          </a:prstGeom>
          <a:noFill/>
          <a:ln w="9525">
            <a:noFill/>
            <a:miter lim="800000"/>
            <a:headEnd/>
            <a:tailEnd/>
          </a:ln>
        </p:spPr>
      </p:pic>
      <p:sp>
        <p:nvSpPr>
          <p:cNvPr id="7" name="Oval 6"/>
          <p:cNvSpPr/>
          <p:nvPr/>
        </p:nvSpPr>
        <p:spPr>
          <a:xfrm>
            <a:off x="3810000" y="4495800"/>
            <a:ext cx="457200" cy="4572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6629400" y="4648200"/>
            <a:ext cx="1600200" cy="8382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3124200" y="3733800"/>
            <a:ext cx="2514600" cy="646331"/>
          </a:xfrm>
          <a:prstGeom prst="rect">
            <a:avLst/>
          </a:prstGeom>
          <a:noFill/>
        </p:spPr>
        <p:txBody>
          <a:bodyPr wrap="square" rtlCol="0">
            <a:spAutoFit/>
          </a:bodyPr>
          <a:lstStyle/>
          <a:p>
            <a:r>
              <a:rPr lang="en-US" dirty="0" smtClean="0"/>
              <a:t>Click here to run the project in the list</a:t>
            </a:r>
            <a:endParaRPr lang="en-US" dirty="0"/>
          </a:p>
        </p:txBody>
      </p:sp>
      <p:sp>
        <p:nvSpPr>
          <p:cNvPr id="11" name="TextBox 10"/>
          <p:cNvSpPr txBox="1"/>
          <p:nvPr/>
        </p:nvSpPr>
        <p:spPr>
          <a:xfrm>
            <a:off x="5943600" y="3124200"/>
            <a:ext cx="2895600" cy="923330"/>
          </a:xfrm>
          <a:prstGeom prst="rect">
            <a:avLst/>
          </a:prstGeom>
          <a:noFill/>
        </p:spPr>
        <p:txBody>
          <a:bodyPr wrap="square" rtlCol="0">
            <a:spAutoFit/>
          </a:bodyPr>
          <a:lstStyle/>
          <a:p>
            <a:r>
              <a:rPr lang="en-US" dirty="0" smtClean="0"/>
              <a:t>The project status is listed here to shown whether it is finished or not</a:t>
            </a:r>
            <a:endParaRPr lang="en-US" dirty="0"/>
          </a:p>
        </p:txBody>
      </p:sp>
      <p:sp>
        <p:nvSpPr>
          <p:cNvPr id="12" name="Slide Number Placeholder 11"/>
          <p:cNvSpPr>
            <a:spLocks noGrp="1"/>
          </p:cNvSpPr>
          <p:nvPr>
            <p:ph type="sldNum" sz="quarter" idx="12"/>
          </p:nvPr>
        </p:nvSpPr>
        <p:spPr/>
        <p:txBody>
          <a:bodyPr/>
          <a:lstStyle/>
          <a:p>
            <a:pPr>
              <a:defRPr/>
            </a:pPr>
            <a:fld id="{2762730E-A01E-409C-A00B-408FA1AF6B8A}" type="slidenum">
              <a:rPr lang="en-US" altLang="zh-CN" smtClean="0"/>
              <a:pPr>
                <a:defRPr/>
              </a:pPr>
              <a:t>52</a:t>
            </a:fld>
            <a:endParaRPr lang="en-US" altLang="zh-CN"/>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62000" y="609600"/>
            <a:ext cx="7239000" cy="1200329"/>
          </a:xfrm>
          <a:prstGeom prst="rect">
            <a:avLst/>
          </a:prstGeom>
          <a:noFill/>
        </p:spPr>
        <p:txBody>
          <a:bodyPr wrap="square" rtlCol="0">
            <a:spAutoFit/>
          </a:bodyPr>
          <a:lstStyle/>
          <a:p>
            <a:r>
              <a:rPr lang="en-US" dirty="0" smtClean="0"/>
              <a:t>If user have many projects need to simulate and they are in different folders, user can define a link file to include the project.</a:t>
            </a:r>
          </a:p>
          <a:p>
            <a:endParaRPr lang="en-US" dirty="0" smtClean="0"/>
          </a:p>
          <a:p>
            <a:r>
              <a:rPr lang="en-US" dirty="0" smtClean="0"/>
              <a:t>Then load this link file into WCT simulation manager</a:t>
            </a:r>
            <a:endParaRPr lang="en-US" dirty="0"/>
          </a:p>
        </p:txBody>
      </p:sp>
      <p:pic>
        <p:nvPicPr>
          <p:cNvPr id="113666" name="Picture 2"/>
          <p:cNvPicPr>
            <a:picLocks noChangeAspect="1" noChangeArrowheads="1"/>
          </p:cNvPicPr>
          <p:nvPr/>
        </p:nvPicPr>
        <p:blipFill>
          <a:blip r:embed="rId2" cstate="print"/>
          <a:srcRect/>
          <a:stretch>
            <a:fillRect/>
          </a:stretch>
        </p:blipFill>
        <p:spPr bwMode="auto">
          <a:xfrm>
            <a:off x="1066800" y="2286000"/>
            <a:ext cx="6076950" cy="3524250"/>
          </a:xfrm>
          <a:prstGeom prst="rect">
            <a:avLst/>
          </a:prstGeom>
          <a:noFill/>
          <a:ln w="9525">
            <a:noFill/>
            <a:miter lim="800000"/>
            <a:headEnd/>
            <a:tailEnd/>
          </a:ln>
        </p:spPr>
      </p:pic>
      <p:sp>
        <p:nvSpPr>
          <p:cNvPr id="6" name="Oval 5"/>
          <p:cNvSpPr/>
          <p:nvPr/>
        </p:nvSpPr>
        <p:spPr>
          <a:xfrm>
            <a:off x="1143000" y="2438400"/>
            <a:ext cx="457200" cy="4572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Arrow Connector 7"/>
          <p:cNvCxnSpPr/>
          <p:nvPr/>
        </p:nvCxnSpPr>
        <p:spPr>
          <a:xfrm>
            <a:off x="1600200" y="2819400"/>
            <a:ext cx="2057400" cy="25908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 name="Slide Number Placeholder 6"/>
          <p:cNvSpPr>
            <a:spLocks noGrp="1"/>
          </p:cNvSpPr>
          <p:nvPr>
            <p:ph type="sldNum" sz="quarter" idx="12"/>
          </p:nvPr>
        </p:nvSpPr>
        <p:spPr/>
        <p:txBody>
          <a:bodyPr/>
          <a:lstStyle/>
          <a:p>
            <a:pPr>
              <a:defRPr/>
            </a:pPr>
            <a:fld id="{2762730E-A01E-409C-A00B-408FA1AF6B8A}" type="slidenum">
              <a:rPr lang="en-US" altLang="zh-CN" smtClean="0"/>
              <a:pPr>
                <a:defRPr/>
              </a:pPr>
              <a:t>53</a:t>
            </a:fld>
            <a:endParaRPr lang="en-US" altLang="zh-CN"/>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14400" y="228600"/>
            <a:ext cx="4419600" cy="369332"/>
          </a:xfrm>
          <a:prstGeom prst="rect">
            <a:avLst/>
          </a:prstGeom>
          <a:noFill/>
        </p:spPr>
        <p:txBody>
          <a:bodyPr wrap="square" rtlCol="0">
            <a:spAutoFit/>
          </a:bodyPr>
          <a:lstStyle/>
          <a:p>
            <a:r>
              <a:rPr lang="en-US" dirty="0" smtClean="0"/>
              <a:t>WCT Simulation Link file format</a:t>
            </a:r>
            <a:endParaRPr lang="en-US" dirty="0"/>
          </a:p>
        </p:txBody>
      </p:sp>
      <p:sp>
        <p:nvSpPr>
          <p:cNvPr id="5" name="Rectangle 4"/>
          <p:cNvSpPr/>
          <p:nvPr/>
        </p:nvSpPr>
        <p:spPr>
          <a:xfrm>
            <a:off x="762000" y="1447800"/>
            <a:ext cx="5638800" cy="1477328"/>
          </a:xfrm>
          <a:prstGeom prst="rect">
            <a:avLst/>
          </a:prstGeom>
          <a:ln>
            <a:solidFill>
              <a:srgbClr val="0070C0"/>
            </a:solidFill>
          </a:ln>
        </p:spPr>
        <p:txBody>
          <a:bodyPr wrap="square">
            <a:spAutoFit/>
          </a:bodyPr>
          <a:lstStyle/>
          <a:p>
            <a:r>
              <a:rPr lang="en-US" dirty="0" smtClean="0"/>
              <a:t>.include Homogeneous\test_Homogeneous.txt</a:t>
            </a:r>
          </a:p>
          <a:p>
            <a:r>
              <a:rPr lang="en-US" dirty="0" smtClean="0"/>
              <a:t>.include </a:t>
            </a:r>
            <a:r>
              <a:rPr lang="en-US" dirty="0" err="1" smtClean="0"/>
              <a:t>OpenHole</a:t>
            </a:r>
            <a:r>
              <a:rPr lang="en-US" dirty="0" smtClean="0"/>
              <a:t>\test_OpenHole.txt</a:t>
            </a:r>
          </a:p>
          <a:p>
            <a:r>
              <a:rPr lang="en-US" dirty="0" smtClean="0"/>
              <a:t>.include </a:t>
            </a:r>
            <a:r>
              <a:rPr lang="en-US" dirty="0" err="1" smtClean="0"/>
              <a:t>SteelPipe</a:t>
            </a:r>
            <a:r>
              <a:rPr lang="en-US" dirty="0" smtClean="0"/>
              <a:t>\test_SteelPipe.txt</a:t>
            </a:r>
          </a:p>
          <a:p>
            <a:r>
              <a:rPr lang="en-US" dirty="0" smtClean="0"/>
              <a:t>.include </a:t>
            </a:r>
            <a:r>
              <a:rPr lang="en-US" dirty="0" err="1" smtClean="0"/>
              <a:t>SonicLoggingPipe</a:t>
            </a:r>
            <a:r>
              <a:rPr lang="en-US" dirty="0" smtClean="0"/>
              <a:t>\test_SonicLoggingPipe.txt</a:t>
            </a:r>
          </a:p>
          <a:p>
            <a:r>
              <a:rPr lang="en-US" dirty="0" smtClean="0"/>
              <a:t>#########</a:t>
            </a:r>
            <a:endParaRPr lang="en-US" dirty="0"/>
          </a:p>
        </p:txBody>
      </p:sp>
      <p:sp>
        <p:nvSpPr>
          <p:cNvPr id="6" name="TextBox 5"/>
          <p:cNvSpPr txBox="1"/>
          <p:nvPr/>
        </p:nvSpPr>
        <p:spPr>
          <a:xfrm>
            <a:off x="762000" y="1066800"/>
            <a:ext cx="2057400" cy="369332"/>
          </a:xfrm>
          <a:prstGeom prst="rect">
            <a:avLst/>
          </a:prstGeom>
          <a:noFill/>
        </p:spPr>
        <p:txBody>
          <a:bodyPr wrap="square" rtlCol="0">
            <a:spAutoFit/>
          </a:bodyPr>
          <a:lstStyle/>
          <a:p>
            <a:r>
              <a:rPr lang="en-US" dirty="0" smtClean="0"/>
              <a:t>Test_EL.txt</a:t>
            </a:r>
            <a:endParaRPr lang="en-US" dirty="0"/>
          </a:p>
        </p:txBody>
      </p:sp>
      <p:cxnSp>
        <p:nvCxnSpPr>
          <p:cNvPr id="8" name="Straight Arrow Connector 7"/>
          <p:cNvCxnSpPr/>
          <p:nvPr/>
        </p:nvCxnSpPr>
        <p:spPr>
          <a:xfrm flipH="1">
            <a:off x="5181600" y="2743200"/>
            <a:ext cx="18288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7086600" y="2514600"/>
            <a:ext cx="1676400" cy="646331"/>
          </a:xfrm>
          <a:prstGeom prst="rect">
            <a:avLst/>
          </a:prstGeom>
          <a:noFill/>
        </p:spPr>
        <p:txBody>
          <a:bodyPr wrap="square" rtlCol="0">
            <a:spAutoFit/>
          </a:bodyPr>
          <a:lstStyle/>
          <a:p>
            <a:r>
              <a:rPr lang="en-US" dirty="0" smtClean="0"/>
              <a:t>comment line start from '#'</a:t>
            </a:r>
            <a:endParaRPr lang="en-US" dirty="0"/>
          </a:p>
        </p:txBody>
      </p:sp>
      <p:sp>
        <p:nvSpPr>
          <p:cNvPr id="10" name="Rectangle 9"/>
          <p:cNvSpPr/>
          <p:nvPr/>
        </p:nvSpPr>
        <p:spPr>
          <a:xfrm>
            <a:off x="304800" y="3733800"/>
            <a:ext cx="8305800" cy="1384995"/>
          </a:xfrm>
          <a:prstGeom prst="rect">
            <a:avLst/>
          </a:prstGeom>
          <a:ln>
            <a:solidFill>
              <a:srgbClr val="0070C0"/>
            </a:solidFill>
          </a:ln>
        </p:spPr>
        <p:txBody>
          <a:bodyPr wrap="square">
            <a:spAutoFit/>
          </a:bodyPr>
          <a:lstStyle/>
          <a:p>
            <a:r>
              <a:rPr lang="en-US" sz="1400" dirty="0" smtClean="0"/>
              <a:t>"Rp1Z1_WaterSolidM22P30S11_RS0F3k_FC.wnt" SIMTYPE=auto  SIMTHREAD=1 INTRESULT=0 STATUS=wait</a:t>
            </a:r>
          </a:p>
          <a:p>
            <a:r>
              <a:rPr lang="en-US" sz="1400" dirty="0" smtClean="0"/>
              <a:t>"Rp1Z1_WaterSolidM22P30S11_RS0F3k_HC.wnt" SIMTYPE=auto  SIMTHREAD=1 INTRESULT=0 STATUS=wait</a:t>
            </a:r>
          </a:p>
          <a:p>
            <a:r>
              <a:rPr lang="en-US" sz="1400" dirty="0" smtClean="0"/>
              <a:t>"Rp1Z1_WaterSolidM22P30S11_RS0F3k_QC.wnt" SIMTYPE=auto  SIMTHREAD=1 INTRESULT=0 STATUS=wait</a:t>
            </a:r>
            <a:endParaRPr lang="en-US" sz="1400" dirty="0"/>
          </a:p>
        </p:txBody>
      </p:sp>
      <p:sp>
        <p:nvSpPr>
          <p:cNvPr id="11" name="Rectangle 10"/>
          <p:cNvSpPr/>
          <p:nvPr/>
        </p:nvSpPr>
        <p:spPr>
          <a:xfrm>
            <a:off x="3200400" y="1447800"/>
            <a:ext cx="2590800" cy="3048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Arrow Connector 12"/>
          <p:cNvCxnSpPr/>
          <p:nvPr/>
        </p:nvCxnSpPr>
        <p:spPr>
          <a:xfrm flipH="1">
            <a:off x="3505200" y="1828800"/>
            <a:ext cx="1371600" cy="1752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381000" y="3276600"/>
            <a:ext cx="2492990" cy="369332"/>
          </a:xfrm>
          <a:prstGeom prst="rect">
            <a:avLst/>
          </a:prstGeom>
        </p:spPr>
        <p:txBody>
          <a:bodyPr wrap="none">
            <a:spAutoFit/>
          </a:bodyPr>
          <a:lstStyle/>
          <a:p>
            <a:r>
              <a:rPr lang="en-US" dirty="0" smtClean="0"/>
              <a:t>test_Homogeneous.txt</a:t>
            </a:r>
            <a:endParaRPr lang="en-US" dirty="0"/>
          </a:p>
        </p:txBody>
      </p:sp>
      <p:sp>
        <p:nvSpPr>
          <p:cNvPr id="15" name="TextBox 14"/>
          <p:cNvSpPr txBox="1"/>
          <p:nvPr/>
        </p:nvSpPr>
        <p:spPr>
          <a:xfrm>
            <a:off x="762000" y="5715000"/>
            <a:ext cx="7391400" cy="646331"/>
          </a:xfrm>
          <a:prstGeom prst="rect">
            <a:avLst/>
          </a:prstGeom>
          <a:noFill/>
        </p:spPr>
        <p:txBody>
          <a:bodyPr wrap="square" rtlCol="0">
            <a:spAutoFit/>
          </a:bodyPr>
          <a:lstStyle/>
          <a:p>
            <a:r>
              <a:rPr lang="en-US" dirty="0" smtClean="0">
                <a:solidFill>
                  <a:srgbClr val="C00000"/>
                </a:solidFill>
              </a:rPr>
              <a:t>Note: WCT simulation manager can also load "test_Homogeneous.txt" directly without goes through "Test_EL.txt"</a:t>
            </a:r>
            <a:endParaRPr lang="en-US" dirty="0">
              <a:solidFill>
                <a:srgbClr val="C00000"/>
              </a:solidFill>
            </a:endParaRPr>
          </a:p>
        </p:txBody>
      </p:sp>
      <p:sp>
        <p:nvSpPr>
          <p:cNvPr id="12" name="Slide Number Placeholder 11"/>
          <p:cNvSpPr>
            <a:spLocks noGrp="1"/>
          </p:cNvSpPr>
          <p:nvPr>
            <p:ph type="sldNum" sz="quarter" idx="12"/>
          </p:nvPr>
        </p:nvSpPr>
        <p:spPr/>
        <p:txBody>
          <a:bodyPr/>
          <a:lstStyle/>
          <a:p>
            <a:pPr>
              <a:defRPr/>
            </a:pPr>
            <a:fld id="{2762730E-A01E-409C-A00B-408FA1AF6B8A}" type="slidenum">
              <a:rPr lang="en-US" altLang="zh-CN" smtClean="0"/>
              <a:pPr>
                <a:defRPr/>
              </a:pPr>
              <a:t>54</a:t>
            </a:fld>
            <a:endParaRPr lang="en-US" altLang="zh-CN"/>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686800" cy="1858962"/>
          </a:xfrm>
        </p:spPr>
        <p:txBody>
          <a:bodyPr/>
          <a:lstStyle/>
          <a:p>
            <a:r>
              <a:rPr lang="en-US" dirty="0" smtClean="0"/>
              <a:t>Tutorial Case I</a:t>
            </a:r>
            <a:br>
              <a:rPr lang="en-US" dirty="0" smtClean="0"/>
            </a:br>
            <a:r>
              <a:rPr lang="en-US" dirty="0" smtClean="0"/>
              <a:t>Point Dipole Source in Homogenous Rock Background</a:t>
            </a:r>
            <a:endParaRPr lang="en-US" dirty="0"/>
          </a:p>
        </p:txBody>
      </p:sp>
      <p:sp>
        <p:nvSpPr>
          <p:cNvPr id="4" name="Slide Number Placeholder 3"/>
          <p:cNvSpPr>
            <a:spLocks noGrp="1"/>
          </p:cNvSpPr>
          <p:nvPr>
            <p:ph type="sldNum" sz="quarter" idx="12"/>
          </p:nvPr>
        </p:nvSpPr>
        <p:spPr/>
        <p:txBody>
          <a:bodyPr/>
          <a:lstStyle/>
          <a:p>
            <a:pPr>
              <a:defRPr/>
            </a:pPr>
            <a:fld id="{2762730E-A01E-409C-A00B-408FA1AF6B8A}" type="slidenum">
              <a:rPr lang="en-US" altLang="zh-CN" smtClean="0"/>
              <a:pPr>
                <a:defRPr/>
              </a:pPr>
              <a:t>55</a:t>
            </a:fld>
            <a:endParaRPr lang="en-US" altLang="zh-CN"/>
          </a:p>
        </p:txBody>
      </p:sp>
      <p:pic>
        <p:nvPicPr>
          <p:cNvPr id="107522" name="Picture 2"/>
          <p:cNvPicPr>
            <a:picLocks noChangeAspect="1" noChangeArrowheads="1"/>
          </p:cNvPicPr>
          <p:nvPr/>
        </p:nvPicPr>
        <p:blipFill>
          <a:blip r:embed="rId2" cstate="print"/>
          <a:srcRect/>
          <a:stretch>
            <a:fillRect/>
          </a:stretch>
        </p:blipFill>
        <p:spPr bwMode="auto">
          <a:xfrm>
            <a:off x="3581400" y="2514600"/>
            <a:ext cx="4218152" cy="3705225"/>
          </a:xfrm>
          <a:prstGeom prst="rect">
            <a:avLst/>
          </a:prstGeom>
          <a:noFill/>
          <a:ln w="9525">
            <a:noFill/>
            <a:miter lim="800000"/>
            <a:headEnd/>
            <a:tailEnd/>
          </a:ln>
        </p:spPr>
      </p:pic>
      <p:sp>
        <p:nvSpPr>
          <p:cNvPr id="6" name="TextBox 5"/>
          <p:cNvSpPr txBox="1"/>
          <p:nvPr/>
        </p:nvSpPr>
        <p:spPr>
          <a:xfrm>
            <a:off x="762000" y="2743200"/>
            <a:ext cx="3886200" cy="461665"/>
          </a:xfrm>
          <a:prstGeom prst="rect">
            <a:avLst/>
          </a:prstGeom>
          <a:noFill/>
        </p:spPr>
        <p:txBody>
          <a:bodyPr wrap="square" rtlCol="0">
            <a:spAutoFit/>
          </a:bodyPr>
          <a:lstStyle/>
          <a:p>
            <a:r>
              <a:rPr lang="en-US" sz="2400" dirty="0" smtClean="0"/>
              <a:t>General isotropic material</a:t>
            </a:r>
            <a:endParaRPr lang="en-US" sz="2400" dirty="0"/>
          </a:p>
        </p:txBody>
      </p:sp>
      <p:sp>
        <p:nvSpPr>
          <p:cNvPr id="7" name="TextBox 6"/>
          <p:cNvSpPr txBox="1"/>
          <p:nvPr/>
        </p:nvSpPr>
        <p:spPr>
          <a:xfrm>
            <a:off x="228600" y="3733800"/>
            <a:ext cx="5105400" cy="646331"/>
          </a:xfrm>
          <a:prstGeom prst="rect">
            <a:avLst/>
          </a:prstGeom>
          <a:noFill/>
        </p:spPr>
        <p:txBody>
          <a:bodyPr wrap="square" rtlCol="0">
            <a:spAutoFit/>
          </a:bodyPr>
          <a:lstStyle/>
          <a:p>
            <a:r>
              <a:rPr lang="en-US" dirty="0" smtClean="0"/>
              <a:t>This case is in the demo package:</a:t>
            </a:r>
          </a:p>
          <a:p>
            <a:r>
              <a:rPr lang="en-US" dirty="0" smtClean="0">
                <a:solidFill>
                  <a:srgbClr val="0070C0"/>
                </a:solidFill>
              </a:rPr>
              <a:t>elastic\</a:t>
            </a:r>
            <a:r>
              <a:rPr lang="en-US" dirty="0" err="1" smtClean="0">
                <a:solidFill>
                  <a:srgbClr val="0070C0"/>
                </a:solidFill>
              </a:rPr>
              <a:t>homogeneous_dipole_src</a:t>
            </a:r>
            <a:r>
              <a:rPr lang="en-US" dirty="0" smtClean="0">
                <a:solidFill>
                  <a:srgbClr val="0070C0"/>
                </a:solidFill>
              </a:rPr>
              <a:t>\case1.wnt</a:t>
            </a:r>
            <a:endParaRPr lang="en-US" dirty="0">
              <a:solidFill>
                <a:srgbClr val="0070C0"/>
              </a:solidFill>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2762730E-A01E-409C-A00B-408FA1AF6B8A}" type="slidenum">
              <a:rPr lang="en-US" altLang="zh-CN" smtClean="0"/>
              <a:pPr>
                <a:defRPr/>
              </a:pPr>
              <a:t>56</a:t>
            </a:fld>
            <a:endParaRPr lang="en-US" altLang="zh-CN"/>
          </a:p>
        </p:txBody>
      </p:sp>
      <p:sp>
        <p:nvSpPr>
          <p:cNvPr id="5" name="TextBox 4"/>
          <p:cNvSpPr txBox="1"/>
          <p:nvPr/>
        </p:nvSpPr>
        <p:spPr>
          <a:xfrm>
            <a:off x="304800" y="228600"/>
            <a:ext cx="3276600" cy="369332"/>
          </a:xfrm>
          <a:prstGeom prst="rect">
            <a:avLst/>
          </a:prstGeom>
          <a:noFill/>
        </p:spPr>
        <p:txBody>
          <a:bodyPr wrap="square" rtlCol="0">
            <a:spAutoFit/>
          </a:bodyPr>
          <a:lstStyle/>
          <a:p>
            <a:r>
              <a:rPr lang="en-US" dirty="0" smtClean="0"/>
              <a:t>In WCT GUI, "New" a Project</a:t>
            </a:r>
            <a:endParaRPr lang="en-US" dirty="0"/>
          </a:p>
        </p:txBody>
      </p:sp>
      <p:pic>
        <p:nvPicPr>
          <p:cNvPr id="108546" name="Picture 2"/>
          <p:cNvPicPr>
            <a:picLocks noChangeAspect="1" noChangeArrowheads="1"/>
          </p:cNvPicPr>
          <p:nvPr/>
        </p:nvPicPr>
        <p:blipFill>
          <a:blip r:embed="rId2" cstate="print"/>
          <a:srcRect/>
          <a:stretch>
            <a:fillRect/>
          </a:stretch>
        </p:blipFill>
        <p:spPr bwMode="auto">
          <a:xfrm>
            <a:off x="914400" y="838200"/>
            <a:ext cx="1828800" cy="1419726"/>
          </a:xfrm>
          <a:prstGeom prst="rect">
            <a:avLst/>
          </a:prstGeom>
          <a:noFill/>
          <a:ln w="9525">
            <a:noFill/>
            <a:miter lim="800000"/>
            <a:headEnd/>
            <a:tailEnd/>
          </a:ln>
        </p:spPr>
      </p:pic>
      <p:sp>
        <p:nvSpPr>
          <p:cNvPr id="7" name="Rectangle 6"/>
          <p:cNvSpPr/>
          <p:nvPr/>
        </p:nvSpPr>
        <p:spPr>
          <a:xfrm>
            <a:off x="1066800" y="1219200"/>
            <a:ext cx="685800" cy="609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8547" name="Picture 3"/>
          <p:cNvPicPr>
            <a:picLocks noChangeAspect="1" noChangeArrowheads="1"/>
          </p:cNvPicPr>
          <p:nvPr/>
        </p:nvPicPr>
        <p:blipFill>
          <a:blip r:embed="rId3" cstate="print"/>
          <a:srcRect/>
          <a:stretch>
            <a:fillRect/>
          </a:stretch>
        </p:blipFill>
        <p:spPr bwMode="auto">
          <a:xfrm>
            <a:off x="3886200" y="914400"/>
            <a:ext cx="2505075" cy="2705100"/>
          </a:xfrm>
          <a:prstGeom prst="rect">
            <a:avLst/>
          </a:prstGeom>
          <a:noFill/>
          <a:ln w="9525">
            <a:noFill/>
            <a:miter lim="800000"/>
            <a:headEnd/>
            <a:tailEnd/>
          </a:ln>
        </p:spPr>
      </p:pic>
      <p:sp>
        <p:nvSpPr>
          <p:cNvPr id="9" name="Right Arrow 8"/>
          <p:cNvSpPr/>
          <p:nvPr/>
        </p:nvSpPr>
        <p:spPr>
          <a:xfrm>
            <a:off x="3276600" y="1600200"/>
            <a:ext cx="3810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4038600" y="152400"/>
            <a:ext cx="3276600" cy="646331"/>
          </a:xfrm>
          <a:prstGeom prst="rect">
            <a:avLst/>
          </a:prstGeom>
          <a:noFill/>
        </p:spPr>
        <p:txBody>
          <a:bodyPr wrap="square" rtlCol="0">
            <a:spAutoFit/>
          </a:bodyPr>
          <a:lstStyle/>
          <a:p>
            <a:r>
              <a:rPr lang="en-US" dirty="0" smtClean="0"/>
              <a:t>change Physics to Cartesian Elastic Wave Solver</a:t>
            </a:r>
            <a:endParaRPr lang="en-US" dirty="0"/>
          </a:p>
        </p:txBody>
      </p:sp>
      <p:pic>
        <p:nvPicPr>
          <p:cNvPr id="108548" name="Picture 4"/>
          <p:cNvPicPr>
            <a:picLocks noChangeAspect="1" noChangeArrowheads="1"/>
          </p:cNvPicPr>
          <p:nvPr/>
        </p:nvPicPr>
        <p:blipFill>
          <a:blip r:embed="rId4" cstate="print"/>
          <a:srcRect/>
          <a:stretch>
            <a:fillRect/>
          </a:stretch>
        </p:blipFill>
        <p:spPr bwMode="auto">
          <a:xfrm>
            <a:off x="6477000" y="1219200"/>
            <a:ext cx="2286000" cy="1905000"/>
          </a:xfrm>
          <a:prstGeom prst="rect">
            <a:avLst/>
          </a:prstGeom>
          <a:noFill/>
          <a:ln w="9525">
            <a:noFill/>
            <a:miter lim="800000"/>
            <a:headEnd/>
            <a:tailEnd/>
          </a:ln>
        </p:spPr>
      </p:pic>
      <p:pic>
        <p:nvPicPr>
          <p:cNvPr id="108549" name="Picture 5"/>
          <p:cNvPicPr>
            <a:picLocks noChangeAspect="1" noChangeArrowheads="1"/>
          </p:cNvPicPr>
          <p:nvPr/>
        </p:nvPicPr>
        <p:blipFill>
          <a:blip r:embed="rId5" cstate="print"/>
          <a:srcRect/>
          <a:stretch>
            <a:fillRect/>
          </a:stretch>
        </p:blipFill>
        <p:spPr bwMode="auto">
          <a:xfrm>
            <a:off x="762000" y="3048000"/>
            <a:ext cx="2466975" cy="3171825"/>
          </a:xfrm>
          <a:prstGeom prst="rect">
            <a:avLst/>
          </a:prstGeom>
          <a:noFill/>
          <a:ln w="9525">
            <a:noFill/>
            <a:miter lim="800000"/>
            <a:headEnd/>
            <a:tailEnd/>
          </a:ln>
        </p:spPr>
      </p:pic>
      <p:sp>
        <p:nvSpPr>
          <p:cNvPr id="13" name="Rectangle 12"/>
          <p:cNvSpPr/>
          <p:nvPr/>
        </p:nvSpPr>
        <p:spPr>
          <a:xfrm>
            <a:off x="4267200" y="4114800"/>
            <a:ext cx="1524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ight Arrow 13"/>
          <p:cNvSpPr/>
          <p:nvPr/>
        </p:nvSpPr>
        <p:spPr>
          <a:xfrm flipH="1">
            <a:off x="3810000" y="4419600"/>
            <a:ext cx="4572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3200400" y="3657600"/>
            <a:ext cx="1600200" cy="923330"/>
          </a:xfrm>
          <a:prstGeom prst="rect">
            <a:avLst/>
          </a:prstGeom>
          <a:noFill/>
        </p:spPr>
        <p:txBody>
          <a:bodyPr wrap="square" rtlCol="0">
            <a:spAutoFit/>
          </a:bodyPr>
          <a:lstStyle/>
          <a:p>
            <a:r>
              <a:rPr lang="en-US" dirty="0" smtClean="0"/>
              <a:t>Save as "</a:t>
            </a:r>
            <a:r>
              <a:rPr lang="en-US" dirty="0" err="1" smtClean="0"/>
              <a:t>case_a</a:t>
            </a:r>
            <a:r>
              <a:rPr lang="en-US" dirty="0" smtClean="0"/>
              <a:t>" project</a:t>
            </a:r>
            <a:endParaRPr lang="en-US" dirty="0"/>
          </a:p>
        </p:txBody>
      </p:sp>
      <p:pic>
        <p:nvPicPr>
          <p:cNvPr id="108550" name="Picture 6"/>
          <p:cNvPicPr>
            <a:picLocks noChangeAspect="1" noChangeArrowheads="1"/>
          </p:cNvPicPr>
          <p:nvPr/>
        </p:nvPicPr>
        <p:blipFill>
          <a:blip r:embed="rId6" cstate="print"/>
          <a:srcRect/>
          <a:stretch>
            <a:fillRect/>
          </a:stretch>
        </p:blipFill>
        <p:spPr bwMode="auto">
          <a:xfrm>
            <a:off x="4953000" y="5867400"/>
            <a:ext cx="3171825" cy="523875"/>
          </a:xfrm>
          <a:prstGeom prst="rect">
            <a:avLst/>
          </a:prstGeom>
          <a:noFill/>
          <a:ln w="9525">
            <a:noFill/>
            <a:miter lim="800000"/>
            <a:headEnd/>
            <a:tailEnd/>
          </a:ln>
        </p:spPr>
      </p:pic>
      <p:sp>
        <p:nvSpPr>
          <p:cNvPr id="17" name="Right Arrow 16"/>
          <p:cNvSpPr/>
          <p:nvPr/>
        </p:nvSpPr>
        <p:spPr>
          <a:xfrm>
            <a:off x="3657600" y="5867400"/>
            <a:ext cx="6858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4953000" y="5181600"/>
            <a:ext cx="2590800" cy="646331"/>
          </a:xfrm>
          <a:prstGeom prst="rect">
            <a:avLst/>
          </a:prstGeom>
          <a:noFill/>
        </p:spPr>
        <p:txBody>
          <a:bodyPr wrap="square" rtlCol="0">
            <a:spAutoFit/>
          </a:bodyPr>
          <a:lstStyle/>
          <a:p>
            <a:r>
              <a:rPr lang="en-US" dirty="0" smtClean="0"/>
              <a:t>The WCT GUI title will change to this</a:t>
            </a:r>
            <a:endParaRPr lang="en-US"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2762730E-A01E-409C-A00B-408FA1AF6B8A}" type="slidenum">
              <a:rPr lang="en-US" altLang="zh-CN" smtClean="0"/>
              <a:pPr>
                <a:defRPr/>
              </a:pPr>
              <a:t>57</a:t>
            </a:fld>
            <a:endParaRPr lang="en-US" altLang="zh-CN"/>
          </a:p>
        </p:txBody>
      </p:sp>
      <p:pic>
        <p:nvPicPr>
          <p:cNvPr id="109570" name="Picture 2"/>
          <p:cNvPicPr>
            <a:picLocks noChangeAspect="1" noChangeArrowheads="1"/>
          </p:cNvPicPr>
          <p:nvPr/>
        </p:nvPicPr>
        <p:blipFill>
          <a:blip r:embed="rId2" cstate="print"/>
          <a:srcRect/>
          <a:stretch>
            <a:fillRect/>
          </a:stretch>
        </p:blipFill>
        <p:spPr bwMode="auto">
          <a:xfrm>
            <a:off x="609600" y="762000"/>
            <a:ext cx="1866900" cy="2428875"/>
          </a:xfrm>
          <a:prstGeom prst="rect">
            <a:avLst/>
          </a:prstGeom>
          <a:noFill/>
          <a:ln w="9525">
            <a:noFill/>
            <a:miter lim="800000"/>
            <a:headEnd/>
            <a:tailEnd/>
          </a:ln>
        </p:spPr>
      </p:pic>
      <p:sp>
        <p:nvSpPr>
          <p:cNvPr id="6" name="Rectangle 5"/>
          <p:cNvSpPr/>
          <p:nvPr/>
        </p:nvSpPr>
        <p:spPr>
          <a:xfrm>
            <a:off x="1600200" y="1066800"/>
            <a:ext cx="533400" cy="5334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762000" y="2133600"/>
            <a:ext cx="1143000" cy="990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Arrow Connector 8"/>
          <p:cNvCxnSpPr/>
          <p:nvPr/>
        </p:nvCxnSpPr>
        <p:spPr>
          <a:xfrm flipH="1" flipV="1">
            <a:off x="2209800" y="1752600"/>
            <a:ext cx="990600" cy="76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a:off x="1981200" y="2133600"/>
            <a:ext cx="1219200" cy="228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3200400" y="1676400"/>
            <a:ext cx="3200400" cy="646331"/>
          </a:xfrm>
          <a:prstGeom prst="rect">
            <a:avLst/>
          </a:prstGeom>
          <a:noFill/>
        </p:spPr>
        <p:txBody>
          <a:bodyPr wrap="square" rtlCol="0">
            <a:spAutoFit/>
          </a:bodyPr>
          <a:lstStyle/>
          <a:p>
            <a:r>
              <a:rPr lang="en-US" dirty="0" smtClean="0"/>
              <a:t>click here,</a:t>
            </a:r>
          </a:p>
          <a:p>
            <a:r>
              <a:rPr lang="en-US" dirty="0" smtClean="0"/>
              <a:t>or double click one of these</a:t>
            </a:r>
          </a:p>
        </p:txBody>
      </p:sp>
      <p:sp>
        <p:nvSpPr>
          <p:cNvPr id="15" name="Rectangle 14"/>
          <p:cNvSpPr/>
          <p:nvPr/>
        </p:nvSpPr>
        <p:spPr>
          <a:xfrm>
            <a:off x="3200400" y="2286000"/>
            <a:ext cx="3403496" cy="369332"/>
          </a:xfrm>
          <a:prstGeom prst="rect">
            <a:avLst/>
          </a:prstGeom>
        </p:spPr>
        <p:txBody>
          <a:bodyPr wrap="none">
            <a:spAutoFit/>
          </a:bodyPr>
          <a:lstStyle/>
          <a:p>
            <a:r>
              <a:rPr lang="en-US" dirty="0" smtClean="0"/>
              <a:t>to enter project setting dialogue</a:t>
            </a:r>
            <a:endParaRPr lang="en-US" dirty="0"/>
          </a:p>
        </p:txBody>
      </p:sp>
      <p:pic>
        <p:nvPicPr>
          <p:cNvPr id="109571" name="Picture 3"/>
          <p:cNvPicPr>
            <a:picLocks noChangeAspect="1" noChangeArrowheads="1"/>
          </p:cNvPicPr>
          <p:nvPr/>
        </p:nvPicPr>
        <p:blipFill>
          <a:blip r:embed="rId3" cstate="print"/>
          <a:srcRect/>
          <a:stretch>
            <a:fillRect/>
          </a:stretch>
        </p:blipFill>
        <p:spPr bwMode="auto">
          <a:xfrm>
            <a:off x="2819401" y="2971800"/>
            <a:ext cx="4114800" cy="3584672"/>
          </a:xfrm>
          <a:prstGeom prst="rect">
            <a:avLst/>
          </a:prstGeom>
          <a:noFill/>
          <a:ln w="9525">
            <a:noFill/>
            <a:miter lim="800000"/>
            <a:headEnd/>
            <a:tailEnd/>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2762730E-A01E-409C-A00B-408FA1AF6B8A}" type="slidenum">
              <a:rPr lang="en-US" altLang="zh-CN" smtClean="0"/>
              <a:pPr>
                <a:defRPr/>
              </a:pPr>
              <a:t>58</a:t>
            </a:fld>
            <a:endParaRPr lang="en-US" altLang="zh-CN"/>
          </a:p>
        </p:txBody>
      </p:sp>
      <p:pic>
        <p:nvPicPr>
          <p:cNvPr id="110594" name="Picture 2"/>
          <p:cNvPicPr>
            <a:picLocks noChangeAspect="1" noChangeArrowheads="1"/>
          </p:cNvPicPr>
          <p:nvPr/>
        </p:nvPicPr>
        <p:blipFill>
          <a:blip r:embed="rId2" cstate="print"/>
          <a:srcRect/>
          <a:stretch>
            <a:fillRect/>
          </a:stretch>
        </p:blipFill>
        <p:spPr bwMode="auto">
          <a:xfrm>
            <a:off x="2133600" y="838200"/>
            <a:ext cx="4686300" cy="4067175"/>
          </a:xfrm>
          <a:prstGeom prst="rect">
            <a:avLst/>
          </a:prstGeom>
          <a:noFill/>
          <a:ln w="9525">
            <a:noFill/>
            <a:miter lim="800000"/>
            <a:headEnd/>
            <a:tailEnd/>
          </a:ln>
        </p:spPr>
      </p:pic>
      <p:sp>
        <p:nvSpPr>
          <p:cNvPr id="6" name="TextBox 5"/>
          <p:cNvSpPr txBox="1"/>
          <p:nvPr/>
        </p:nvSpPr>
        <p:spPr>
          <a:xfrm>
            <a:off x="2362200" y="304800"/>
            <a:ext cx="4114800" cy="369332"/>
          </a:xfrm>
          <a:prstGeom prst="rect">
            <a:avLst/>
          </a:prstGeom>
          <a:noFill/>
        </p:spPr>
        <p:txBody>
          <a:bodyPr wrap="square" rtlCol="0">
            <a:spAutoFit/>
          </a:bodyPr>
          <a:lstStyle/>
          <a:p>
            <a:r>
              <a:rPr lang="en-US" dirty="0" smtClean="0"/>
              <a:t>Here, we change length unit to "Meter"</a:t>
            </a:r>
            <a:endParaRPr lang="en-US"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2762730E-A01E-409C-A00B-408FA1AF6B8A}" type="slidenum">
              <a:rPr lang="en-US" altLang="zh-CN" smtClean="0"/>
              <a:pPr>
                <a:defRPr/>
              </a:pPr>
              <a:t>59</a:t>
            </a:fld>
            <a:endParaRPr lang="en-US" altLang="zh-CN"/>
          </a:p>
        </p:txBody>
      </p:sp>
      <p:pic>
        <p:nvPicPr>
          <p:cNvPr id="111618" name="Picture 2"/>
          <p:cNvPicPr>
            <a:picLocks noChangeAspect="1" noChangeArrowheads="1"/>
          </p:cNvPicPr>
          <p:nvPr/>
        </p:nvPicPr>
        <p:blipFill>
          <a:blip r:embed="rId2" cstate="print"/>
          <a:srcRect/>
          <a:stretch>
            <a:fillRect/>
          </a:stretch>
        </p:blipFill>
        <p:spPr bwMode="auto">
          <a:xfrm>
            <a:off x="228600" y="1295400"/>
            <a:ext cx="4638675" cy="4095750"/>
          </a:xfrm>
          <a:prstGeom prst="rect">
            <a:avLst/>
          </a:prstGeom>
          <a:noFill/>
          <a:ln w="9525">
            <a:noFill/>
            <a:miter lim="800000"/>
            <a:headEnd/>
            <a:tailEnd/>
          </a:ln>
        </p:spPr>
      </p:pic>
      <p:sp>
        <p:nvSpPr>
          <p:cNvPr id="6" name="TextBox 5"/>
          <p:cNvSpPr txBox="1"/>
          <p:nvPr/>
        </p:nvSpPr>
        <p:spPr>
          <a:xfrm>
            <a:off x="533400" y="685800"/>
            <a:ext cx="4267200" cy="646331"/>
          </a:xfrm>
          <a:prstGeom prst="rect">
            <a:avLst/>
          </a:prstGeom>
          <a:noFill/>
        </p:spPr>
        <p:txBody>
          <a:bodyPr wrap="square" rtlCol="0">
            <a:spAutoFit/>
          </a:bodyPr>
          <a:lstStyle/>
          <a:p>
            <a:r>
              <a:rPr lang="en-US" dirty="0" smtClean="0"/>
              <a:t>In background page, we define a new material as background</a:t>
            </a:r>
            <a:endParaRPr lang="en-US" dirty="0"/>
          </a:p>
        </p:txBody>
      </p:sp>
      <p:pic>
        <p:nvPicPr>
          <p:cNvPr id="111619" name="Picture 3"/>
          <p:cNvPicPr>
            <a:picLocks noChangeAspect="1" noChangeArrowheads="1"/>
          </p:cNvPicPr>
          <p:nvPr/>
        </p:nvPicPr>
        <p:blipFill>
          <a:blip r:embed="rId3" cstate="print"/>
          <a:srcRect/>
          <a:stretch>
            <a:fillRect/>
          </a:stretch>
        </p:blipFill>
        <p:spPr bwMode="auto">
          <a:xfrm>
            <a:off x="5486400" y="1143000"/>
            <a:ext cx="3390900" cy="4476750"/>
          </a:xfrm>
          <a:prstGeom prst="rect">
            <a:avLst/>
          </a:prstGeom>
          <a:noFill/>
          <a:ln w="9525">
            <a:noFill/>
            <a:miter lim="800000"/>
            <a:headEnd/>
            <a:tailEnd/>
          </a:ln>
        </p:spPr>
      </p:pic>
      <p:sp>
        <p:nvSpPr>
          <p:cNvPr id="8" name="Right Arrow 7"/>
          <p:cNvSpPr/>
          <p:nvPr/>
        </p:nvSpPr>
        <p:spPr>
          <a:xfrm>
            <a:off x="5029200" y="2667000"/>
            <a:ext cx="2286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09600" y="533400"/>
            <a:ext cx="5048250" cy="257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291" name="Rectangle 4"/>
          <p:cNvSpPr>
            <a:spLocks noChangeArrowheads="1"/>
          </p:cNvSpPr>
          <p:nvPr/>
        </p:nvSpPr>
        <p:spPr bwMode="auto">
          <a:xfrm>
            <a:off x="1295400" y="990600"/>
            <a:ext cx="42672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a:t>Curve, solid creation and project setting</a:t>
            </a:r>
          </a:p>
        </p:txBody>
      </p:sp>
      <p:pic>
        <p:nvPicPr>
          <p:cNvPr id="12292"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62000" y="2133600"/>
            <a:ext cx="295275" cy="247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293" name="Rectangle 6"/>
          <p:cNvSpPr>
            <a:spLocks noChangeArrowheads="1"/>
          </p:cNvSpPr>
          <p:nvPr/>
        </p:nvSpPr>
        <p:spPr bwMode="auto">
          <a:xfrm>
            <a:off x="1219200" y="2057400"/>
            <a:ext cx="1646238"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a:t>Project setting</a:t>
            </a:r>
          </a:p>
        </p:txBody>
      </p:sp>
      <p:pic>
        <p:nvPicPr>
          <p:cNvPr id="12294"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62000" y="2590800"/>
            <a:ext cx="276225" cy="209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295" name="Rectangle 8"/>
          <p:cNvSpPr>
            <a:spLocks noChangeArrowheads="1"/>
          </p:cNvSpPr>
          <p:nvPr/>
        </p:nvSpPr>
        <p:spPr bwMode="auto">
          <a:xfrm>
            <a:off x="1219200" y="2514600"/>
            <a:ext cx="2782888"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a:t>Variable creation and edit</a:t>
            </a:r>
          </a:p>
        </p:txBody>
      </p:sp>
      <p:pic>
        <p:nvPicPr>
          <p:cNvPr id="12296" name="Picture 5"/>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62000" y="3200400"/>
            <a:ext cx="1000125"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297" name="Rectangle 10"/>
          <p:cNvSpPr>
            <a:spLocks noChangeArrowheads="1"/>
          </p:cNvSpPr>
          <p:nvPr/>
        </p:nvSpPr>
        <p:spPr bwMode="auto">
          <a:xfrm>
            <a:off x="2057400" y="3124200"/>
            <a:ext cx="1684338"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a:t>Curve creation</a:t>
            </a:r>
          </a:p>
        </p:txBody>
      </p:sp>
      <p:pic>
        <p:nvPicPr>
          <p:cNvPr id="12298" name="Picture 6"/>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762000" y="3733800"/>
            <a:ext cx="2876550" cy="238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299" name="Rectangle 12"/>
          <p:cNvSpPr>
            <a:spLocks noChangeArrowheads="1"/>
          </p:cNvSpPr>
          <p:nvPr/>
        </p:nvSpPr>
        <p:spPr bwMode="auto">
          <a:xfrm>
            <a:off x="3810000" y="3657600"/>
            <a:ext cx="1903413"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a:t>3D solid creation</a:t>
            </a:r>
          </a:p>
        </p:txBody>
      </p:sp>
      <p:pic>
        <p:nvPicPr>
          <p:cNvPr id="12300" name="Picture 7"/>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762000" y="4267200"/>
            <a:ext cx="304800" cy="257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301" name="Rectangle 14"/>
          <p:cNvSpPr>
            <a:spLocks noChangeArrowheads="1"/>
          </p:cNvSpPr>
          <p:nvPr/>
        </p:nvSpPr>
        <p:spPr bwMode="auto">
          <a:xfrm>
            <a:off x="1447800" y="4191000"/>
            <a:ext cx="30353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a:t>Insert 3D solid from </a:t>
            </a:r>
            <a:r>
              <a:rPr lang="en-US" altLang="zh-CN" b="1" i="1"/>
              <a:t>SAT</a:t>
            </a:r>
            <a:r>
              <a:rPr lang="en-US" altLang="zh-CN"/>
              <a:t> file</a:t>
            </a:r>
          </a:p>
        </p:txBody>
      </p:sp>
      <p:pic>
        <p:nvPicPr>
          <p:cNvPr id="12302" name="Picture 8"/>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762000" y="4953000"/>
            <a:ext cx="1085850" cy="295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303" name="Rectangle 16"/>
          <p:cNvSpPr>
            <a:spLocks noChangeArrowheads="1"/>
          </p:cNvSpPr>
          <p:nvPr/>
        </p:nvSpPr>
        <p:spPr bwMode="auto">
          <a:xfrm>
            <a:off x="2057400" y="4876800"/>
            <a:ext cx="4775200"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a:t>3D solid BOOLEAN operation, including </a:t>
            </a:r>
          </a:p>
          <a:p>
            <a:pPr eaLnBrk="1" hangingPunct="1"/>
            <a:r>
              <a:rPr lang="en-US" altLang="zh-CN"/>
              <a:t>UNION, SUBTRACTION &amp; INTERSECTION </a:t>
            </a:r>
          </a:p>
        </p:txBody>
      </p:sp>
      <p:sp>
        <p:nvSpPr>
          <p:cNvPr id="16" name="Slide Number Placeholder 15"/>
          <p:cNvSpPr>
            <a:spLocks noGrp="1"/>
          </p:cNvSpPr>
          <p:nvPr>
            <p:ph type="sldNum" sz="quarter" idx="12"/>
          </p:nvPr>
        </p:nvSpPr>
        <p:spPr/>
        <p:txBody>
          <a:bodyPr/>
          <a:lstStyle/>
          <a:p>
            <a:pPr>
              <a:defRPr/>
            </a:pPr>
            <a:fld id="{2762730E-A01E-409C-A00B-408FA1AF6B8A}" type="slidenum">
              <a:rPr lang="en-US" altLang="zh-CN" smtClean="0"/>
              <a:pPr>
                <a:defRPr/>
              </a:pPr>
              <a:t>6</a:t>
            </a:fld>
            <a:endParaRPr lang="en-US" altLang="zh-CN"/>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2762730E-A01E-409C-A00B-408FA1AF6B8A}" type="slidenum">
              <a:rPr lang="en-US" altLang="zh-CN" smtClean="0"/>
              <a:pPr>
                <a:defRPr/>
              </a:pPr>
              <a:t>60</a:t>
            </a:fld>
            <a:endParaRPr lang="en-US" altLang="zh-CN"/>
          </a:p>
        </p:txBody>
      </p:sp>
      <p:pic>
        <p:nvPicPr>
          <p:cNvPr id="112642" name="Picture 2"/>
          <p:cNvPicPr>
            <a:picLocks noChangeAspect="1" noChangeArrowheads="1"/>
          </p:cNvPicPr>
          <p:nvPr/>
        </p:nvPicPr>
        <p:blipFill>
          <a:blip r:embed="rId2" cstate="print"/>
          <a:srcRect/>
          <a:stretch>
            <a:fillRect/>
          </a:stretch>
        </p:blipFill>
        <p:spPr bwMode="auto">
          <a:xfrm>
            <a:off x="2667000" y="1143000"/>
            <a:ext cx="3400425" cy="4495800"/>
          </a:xfrm>
          <a:prstGeom prst="rect">
            <a:avLst/>
          </a:prstGeom>
          <a:noFill/>
          <a:ln w="9525">
            <a:noFill/>
            <a:miter lim="800000"/>
            <a:headEnd/>
            <a:tailEnd/>
          </a:ln>
        </p:spPr>
      </p:pic>
      <p:sp>
        <p:nvSpPr>
          <p:cNvPr id="6" name="TextBox 5"/>
          <p:cNvSpPr txBox="1"/>
          <p:nvPr/>
        </p:nvSpPr>
        <p:spPr>
          <a:xfrm>
            <a:off x="1066800" y="304800"/>
            <a:ext cx="7086600" cy="646331"/>
          </a:xfrm>
          <a:prstGeom prst="rect">
            <a:avLst/>
          </a:prstGeom>
          <a:noFill/>
        </p:spPr>
        <p:txBody>
          <a:bodyPr wrap="square" rtlCol="0">
            <a:spAutoFit/>
          </a:bodyPr>
          <a:lstStyle/>
          <a:p>
            <a:r>
              <a:rPr lang="en-US" dirty="0" smtClean="0"/>
              <a:t>Because it is a elastic simulation, we skip EM parameter, enter "</a:t>
            </a:r>
            <a:r>
              <a:rPr lang="en-US" dirty="0" err="1" smtClean="0"/>
              <a:t>Elastodynamic</a:t>
            </a:r>
            <a:r>
              <a:rPr lang="en-US" dirty="0" smtClean="0"/>
              <a:t>" page, enter following content. Then "OK"</a:t>
            </a:r>
            <a:endParaRPr lang="en-US" dirty="0"/>
          </a:p>
        </p:txBody>
      </p:sp>
      <p:sp>
        <p:nvSpPr>
          <p:cNvPr id="7" name="Rectangle 6"/>
          <p:cNvSpPr/>
          <p:nvPr/>
        </p:nvSpPr>
        <p:spPr>
          <a:xfrm>
            <a:off x="3886200" y="5029200"/>
            <a:ext cx="685800" cy="609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2762730E-A01E-409C-A00B-408FA1AF6B8A}" type="slidenum">
              <a:rPr lang="en-US" altLang="zh-CN" smtClean="0"/>
              <a:pPr>
                <a:defRPr/>
              </a:pPr>
              <a:t>61</a:t>
            </a:fld>
            <a:endParaRPr lang="en-US" altLang="zh-CN"/>
          </a:p>
        </p:txBody>
      </p:sp>
      <p:pic>
        <p:nvPicPr>
          <p:cNvPr id="113666" name="Picture 2"/>
          <p:cNvPicPr>
            <a:picLocks noChangeAspect="1" noChangeArrowheads="1"/>
          </p:cNvPicPr>
          <p:nvPr/>
        </p:nvPicPr>
        <p:blipFill>
          <a:blip r:embed="rId2" cstate="print"/>
          <a:srcRect/>
          <a:stretch>
            <a:fillRect/>
          </a:stretch>
        </p:blipFill>
        <p:spPr bwMode="auto">
          <a:xfrm>
            <a:off x="1981200" y="1066800"/>
            <a:ext cx="4629150" cy="4048125"/>
          </a:xfrm>
          <a:prstGeom prst="rect">
            <a:avLst/>
          </a:prstGeom>
          <a:noFill/>
          <a:ln w="9525">
            <a:noFill/>
            <a:miter lim="800000"/>
            <a:headEnd/>
            <a:tailEnd/>
          </a:ln>
        </p:spPr>
      </p:pic>
      <p:sp>
        <p:nvSpPr>
          <p:cNvPr id="6" name="TextBox 5"/>
          <p:cNvSpPr txBox="1"/>
          <p:nvPr/>
        </p:nvSpPr>
        <p:spPr>
          <a:xfrm>
            <a:off x="1752600" y="533400"/>
            <a:ext cx="5257800" cy="369332"/>
          </a:xfrm>
          <a:prstGeom prst="rect">
            <a:avLst/>
          </a:prstGeom>
          <a:noFill/>
        </p:spPr>
        <p:txBody>
          <a:bodyPr wrap="square" rtlCol="0">
            <a:spAutoFit/>
          </a:bodyPr>
          <a:lstStyle/>
          <a:p>
            <a:r>
              <a:rPr lang="en-US" dirty="0" smtClean="0"/>
              <a:t>The background will be the new material "rock"</a:t>
            </a:r>
            <a:endParaRPr lang="en-US"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2762730E-A01E-409C-A00B-408FA1AF6B8A}" type="slidenum">
              <a:rPr lang="en-US" altLang="zh-CN" smtClean="0"/>
              <a:pPr>
                <a:defRPr/>
              </a:pPr>
              <a:t>62</a:t>
            </a:fld>
            <a:endParaRPr lang="en-US" altLang="zh-CN"/>
          </a:p>
        </p:txBody>
      </p:sp>
      <p:pic>
        <p:nvPicPr>
          <p:cNvPr id="114690" name="Picture 2"/>
          <p:cNvPicPr>
            <a:picLocks noChangeAspect="1" noChangeArrowheads="1"/>
          </p:cNvPicPr>
          <p:nvPr/>
        </p:nvPicPr>
        <p:blipFill>
          <a:blip r:embed="rId2" cstate="print"/>
          <a:srcRect/>
          <a:stretch>
            <a:fillRect/>
          </a:stretch>
        </p:blipFill>
        <p:spPr bwMode="auto">
          <a:xfrm>
            <a:off x="1981200" y="1143000"/>
            <a:ext cx="4657725" cy="4095750"/>
          </a:xfrm>
          <a:prstGeom prst="rect">
            <a:avLst/>
          </a:prstGeom>
          <a:noFill/>
          <a:ln w="9525">
            <a:noFill/>
            <a:miter lim="800000"/>
            <a:headEnd/>
            <a:tailEnd/>
          </a:ln>
        </p:spPr>
      </p:pic>
      <p:sp>
        <p:nvSpPr>
          <p:cNvPr id="6" name="TextBox 5"/>
          <p:cNvSpPr txBox="1"/>
          <p:nvPr/>
        </p:nvSpPr>
        <p:spPr>
          <a:xfrm>
            <a:off x="1905000" y="304800"/>
            <a:ext cx="5181600" cy="646331"/>
          </a:xfrm>
          <a:prstGeom prst="rect">
            <a:avLst/>
          </a:prstGeom>
          <a:noFill/>
        </p:spPr>
        <p:txBody>
          <a:bodyPr wrap="square" rtlCol="0">
            <a:spAutoFit/>
          </a:bodyPr>
          <a:lstStyle/>
          <a:p>
            <a:r>
              <a:rPr lang="en-US" dirty="0" smtClean="0"/>
              <a:t>Set Project size as following, all direction use </a:t>
            </a:r>
            <a:r>
              <a:rPr lang="en-US" b="1" dirty="0" smtClean="0">
                <a:solidFill>
                  <a:srgbClr val="FF0000"/>
                </a:solidFill>
              </a:rPr>
              <a:t>OPEN</a:t>
            </a:r>
            <a:r>
              <a:rPr lang="en-US" dirty="0" smtClean="0"/>
              <a:t> boundary conditions</a:t>
            </a:r>
            <a:endParaRPr lang="en-US"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2762730E-A01E-409C-A00B-408FA1AF6B8A}" type="slidenum">
              <a:rPr lang="en-US" altLang="zh-CN" smtClean="0"/>
              <a:pPr>
                <a:defRPr/>
              </a:pPr>
              <a:t>63</a:t>
            </a:fld>
            <a:endParaRPr lang="en-US" altLang="zh-CN"/>
          </a:p>
        </p:txBody>
      </p:sp>
      <p:pic>
        <p:nvPicPr>
          <p:cNvPr id="115714" name="Picture 2"/>
          <p:cNvPicPr>
            <a:picLocks noChangeAspect="1" noChangeArrowheads="1"/>
          </p:cNvPicPr>
          <p:nvPr/>
        </p:nvPicPr>
        <p:blipFill>
          <a:blip r:embed="rId2" cstate="print"/>
          <a:srcRect/>
          <a:stretch>
            <a:fillRect/>
          </a:stretch>
        </p:blipFill>
        <p:spPr bwMode="auto">
          <a:xfrm>
            <a:off x="228600" y="152400"/>
            <a:ext cx="4018753" cy="3505200"/>
          </a:xfrm>
          <a:prstGeom prst="rect">
            <a:avLst/>
          </a:prstGeom>
          <a:noFill/>
          <a:ln w="9525">
            <a:noFill/>
            <a:miter lim="800000"/>
            <a:headEnd/>
            <a:tailEnd/>
          </a:ln>
        </p:spPr>
      </p:pic>
      <p:pic>
        <p:nvPicPr>
          <p:cNvPr id="115715" name="Picture 3"/>
          <p:cNvPicPr>
            <a:picLocks noChangeAspect="1" noChangeArrowheads="1"/>
          </p:cNvPicPr>
          <p:nvPr/>
        </p:nvPicPr>
        <p:blipFill>
          <a:blip r:embed="rId3" cstate="print"/>
          <a:srcRect/>
          <a:stretch>
            <a:fillRect/>
          </a:stretch>
        </p:blipFill>
        <p:spPr bwMode="auto">
          <a:xfrm>
            <a:off x="4191000" y="2971800"/>
            <a:ext cx="4124325" cy="3635141"/>
          </a:xfrm>
          <a:prstGeom prst="rect">
            <a:avLst/>
          </a:prstGeom>
          <a:noFill/>
          <a:ln w="9525">
            <a:noFill/>
            <a:miter lim="800000"/>
            <a:headEnd/>
            <a:tailEnd/>
          </a:ln>
        </p:spPr>
      </p:pic>
      <p:cxnSp>
        <p:nvCxnSpPr>
          <p:cNvPr id="8" name="Straight Arrow Connector 7"/>
          <p:cNvCxnSpPr/>
          <p:nvPr/>
        </p:nvCxnSpPr>
        <p:spPr>
          <a:xfrm>
            <a:off x="4419600" y="2057400"/>
            <a:ext cx="762000" cy="381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257800" y="2209800"/>
            <a:ext cx="2667000" cy="646331"/>
          </a:xfrm>
          <a:prstGeom prst="rect">
            <a:avLst/>
          </a:prstGeom>
          <a:noFill/>
        </p:spPr>
        <p:txBody>
          <a:bodyPr wrap="square" rtlCol="0">
            <a:spAutoFit/>
          </a:bodyPr>
          <a:lstStyle/>
          <a:p>
            <a:r>
              <a:rPr lang="en-US" dirty="0" smtClean="0"/>
              <a:t>Project pulse, we change to Ricker wave</a:t>
            </a:r>
            <a:endParaRPr lang="en-US"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2762730E-A01E-409C-A00B-408FA1AF6B8A}" type="slidenum">
              <a:rPr lang="en-US" altLang="zh-CN" smtClean="0"/>
              <a:pPr>
                <a:defRPr/>
              </a:pPr>
              <a:t>64</a:t>
            </a:fld>
            <a:endParaRPr lang="en-US" altLang="zh-CN"/>
          </a:p>
        </p:txBody>
      </p:sp>
      <p:pic>
        <p:nvPicPr>
          <p:cNvPr id="116738" name="Picture 2"/>
          <p:cNvPicPr>
            <a:picLocks noChangeAspect="1" noChangeArrowheads="1"/>
          </p:cNvPicPr>
          <p:nvPr/>
        </p:nvPicPr>
        <p:blipFill>
          <a:blip r:embed="rId2" cstate="print"/>
          <a:srcRect/>
          <a:stretch>
            <a:fillRect/>
          </a:stretch>
        </p:blipFill>
        <p:spPr bwMode="auto">
          <a:xfrm>
            <a:off x="1981200" y="1295400"/>
            <a:ext cx="4676775" cy="4086225"/>
          </a:xfrm>
          <a:prstGeom prst="rect">
            <a:avLst/>
          </a:prstGeom>
          <a:noFill/>
          <a:ln w="9525">
            <a:noFill/>
            <a:miter lim="800000"/>
            <a:headEnd/>
            <a:tailEnd/>
          </a:ln>
        </p:spPr>
      </p:pic>
      <p:sp>
        <p:nvSpPr>
          <p:cNvPr id="6" name="TextBox 5"/>
          <p:cNvSpPr txBox="1"/>
          <p:nvPr/>
        </p:nvSpPr>
        <p:spPr>
          <a:xfrm>
            <a:off x="2362200" y="685800"/>
            <a:ext cx="4191000" cy="369332"/>
          </a:xfrm>
          <a:prstGeom prst="rect">
            <a:avLst/>
          </a:prstGeom>
          <a:noFill/>
        </p:spPr>
        <p:txBody>
          <a:bodyPr wrap="square" rtlCol="0">
            <a:spAutoFit/>
          </a:bodyPr>
          <a:lstStyle/>
          <a:p>
            <a:r>
              <a:rPr lang="en-US" dirty="0" smtClean="0"/>
              <a:t>Finally, define project pulse as this</a:t>
            </a:r>
            <a:endParaRPr lang="en-US" dirty="0"/>
          </a:p>
        </p:txBody>
      </p:sp>
      <p:sp>
        <p:nvSpPr>
          <p:cNvPr id="7" name="Rectangle 6"/>
          <p:cNvSpPr/>
          <p:nvPr/>
        </p:nvSpPr>
        <p:spPr>
          <a:xfrm>
            <a:off x="2819400" y="3733800"/>
            <a:ext cx="1752600" cy="609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2762730E-A01E-409C-A00B-408FA1AF6B8A}" type="slidenum">
              <a:rPr lang="en-US" altLang="zh-CN" smtClean="0"/>
              <a:pPr>
                <a:defRPr/>
              </a:pPr>
              <a:t>65</a:t>
            </a:fld>
            <a:endParaRPr lang="en-US" altLang="zh-CN"/>
          </a:p>
        </p:txBody>
      </p:sp>
      <p:pic>
        <p:nvPicPr>
          <p:cNvPr id="117762" name="Picture 2"/>
          <p:cNvPicPr>
            <a:picLocks noChangeAspect="1" noChangeArrowheads="1"/>
          </p:cNvPicPr>
          <p:nvPr/>
        </p:nvPicPr>
        <p:blipFill>
          <a:blip r:embed="rId2" cstate="print"/>
          <a:srcRect/>
          <a:stretch>
            <a:fillRect/>
          </a:stretch>
        </p:blipFill>
        <p:spPr bwMode="auto">
          <a:xfrm>
            <a:off x="228600" y="152400"/>
            <a:ext cx="3741420" cy="3276600"/>
          </a:xfrm>
          <a:prstGeom prst="rect">
            <a:avLst/>
          </a:prstGeom>
          <a:noFill/>
          <a:ln w="9525">
            <a:noFill/>
            <a:miter lim="800000"/>
            <a:headEnd/>
            <a:tailEnd/>
          </a:ln>
        </p:spPr>
      </p:pic>
      <p:pic>
        <p:nvPicPr>
          <p:cNvPr id="117763" name="Picture 3"/>
          <p:cNvPicPr>
            <a:picLocks noChangeAspect="1" noChangeArrowheads="1"/>
          </p:cNvPicPr>
          <p:nvPr/>
        </p:nvPicPr>
        <p:blipFill>
          <a:blip r:embed="rId3" cstate="print"/>
          <a:srcRect/>
          <a:stretch>
            <a:fillRect/>
          </a:stretch>
        </p:blipFill>
        <p:spPr bwMode="auto">
          <a:xfrm>
            <a:off x="4191000" y="2590800"/>
            <a:ext cx="4229100" cy="3713356"/>
          </a:xfrm>
          <a:prstGeom prst="rect">
            <a:avLst/>
          </a:prstGeom>
          <a:noFill/>
          <a:ln w="9525">
            <a:noFill/>
            <a:miter lim="800000"/>
            <a:headEnd/>
            <a:tailEnd/>
          </a:ln>
        </p:spPr>
      </p:pic>
      <p:sp>
        <p:nvSpPr>
          <p:cNvPr id="7" name="Rectangle 6"/>
          <p:cNvSpPr/>
          <p:nvPr/>
        </p:nvSpPr>
        <p:spPr>
          <a:xfrm>
            <a:off x="4419600" y="4191000"/>
            <a:ext cx="2438400" cy="6858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4572000" y="1905000"/>
            <a:ext cx="1600200" cy="369332"/>
          </a:xfrm>
          <a:prstGeom prst="rect">
            <a:avLst/>
          </a:prstGeom>
          <a:noFill/>
        </p:spPr>
        <p:txBody>
          <a:bodyPr wrap="square" rtlCol="0">
            <a:spAutoFit/>
          </a:bodyPr>
          <a:lstStyle/>
          <a:p>
            <a:r>
              <a:rPr lang="en-US" dirty="0" smtClean="0"/>
              <a:t>Uncheck this </a:t>
            </a:r>
            <a:endParaRPr lang="en-US" dirty="0"/>
          </a:p>
        </p:txBody>
      </p:sp>
      <p:cxnSp>
        <p:nvCxnSpPr>
          <p:cNvPr id="10" name="Straight Arrow Connector 9"/>
          <p:cNvCxnSpPr/>
          <p:nvPr/>
        </p:nvCxnSpPr>
        <p:spPr>
          <a:xfrm>
            <a:off x="5181600" y="2362200"/>
            <a:ext cx="228600" cy="1905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2057400" y="4114800"/>
            <a:ext cx="1981200" cy="923330"/>
          </a:xfrm>
          <a:prstGeom prst="rect">
            <a:avLst/>
          </a:prstGeom>
          <a:noFill/>
        </p:spPr>
        <p:txBody>
          <a:bodyPr wrap="square" rtlCol="0">
            <a:spAutoFit/>
          </a:bodyPr>
          <a:lstStyle/>
          <a:p>
            <a:r>
              <a:rPr lang="en-US" dirty="0" smtClean="0"/>
              <a:t>Input cell numbers in each axis </a:t>
            </a:r>
            <a:endParaRPr lang="en-US"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2762730E-A01E-409C-A00B-408FA1AF6B8A}" type="slidenum">
              <a:rPr lang="en-US" altLang="zh-CN" smtClean="0"/>
              <a:pPr>
                <a:defRPr/>
              </a:pPr>
              <a:t>66</a:t>
            </a:fld>
            <a:endParaRPr lang="en-US" altLang="zh-CN"/>
          </a:p>
        </p:txBody>
      </p:sp>
      <p:pic>
        <p:nvPicPr>
          <p:cNvPr id="118786" name="Picture 2"/>
          <p:cNvPicPr>
            <a:picLocks noChangeAspect="1" noChangeArrowheads="1"/>
          </p:cNvPicPr>
          <p:nvPr/>
        </p:nvPicPr>
        <p:blipFill>
          <a:blip r:embed="rId2" cstate="print"/>
          <a:srcRect/>
          <a:stretch>
            <a:fillRect/>
          </a:stretch>
        </p:blipFill>
        <p:spPr bwMode="auto">
          <a:xfrm>
            <a:off x="2133600" y="1219200"/>
            <a:ext cx="4695825" cy="4095750"/>
          </a:xfrm>
          <a:prstGeom prst="rect">
            <a:avLst/>
          </a:prstGeom>
          <a:noFill/>
          <a:ln w="9525">
            <a:noFill/>
            <a:miter lim="800000"/>
            <a:headEnd/>
            <a:tailEnd/>
          </a:ln>
        </p:spPr>
      </p:pic>
      <p:sp>
        <p:nvSpPr>
          <p:cNvPr id="6" name="TextBox 5"/>
          <p:cNvSpPr txBox="1"/>
          <p:nvPr/>
        </p:nvSpPr>
        <p:spPr>
          <a:xfrm>
            <a:off x="2514600" y="533400"/>
            <a:ext cx="4114800" cy="369332"/>
          </a:xfrm>
          <a:prstGeom prst="rect">
            <a:avLst/>
          </a:prstGeom>
          <a:noFill/>
        </p:spPr>
        <p:txBody>
          <a:bodyPr wrap="square" rtlCol="0">
            <a:spAutoFit/>
          </a:bodyPr>
          <a:lstStyle/>
          <a:p>
            <a:r>
              <a:rPr lang="en-US" dirty="0" smtClean="0"/>
              <a:t>In the </a:t>
            </a:r>
            <a:r>
              <a:rPr lang="en-US" b="1" dirty="0" smtClean="0">
                <a:solidFill>
                  <a:srgbClr val="FF0000"/>
                </a:solidFill>
              </a:rPr>
              <a:t>Time</a:t>
            </a:r>
            <a:r>
              <a:rPr lang="en-US" dirty="0" smtClean="0"/>
              <a:t> page, all use default input</a:t>
            </a:r>
            <a:endParaRPr lang="en-US" dirty="0"/>
          </a:p>
        </p:txBody>
      </p:sp>
      <p:sp>
        <p:nvSpPr>
          <p:cNvPr id="7" name="Rectangle 6"/>
          <p:cNvSpPr/>
          <p:nvPr/>
        </p:nvSpPr>
        <p:spPr>
          <a:xfrm>
            <a:off x="3657600" y="4648200"/>
            <a:ext cx="1066800" cy="762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3124200" y="5715000"/>
            <a:ext cx="2514600" cy="646331"/>
          </a:xfrm>
          <a:prstGeom prst="rect">
            <a:avLst/>
          </a:prstGeom>
          <a:noFill/>
        </p:spPr>
        <p:txBody>
          <a:bodyPr wrap="square" rtlCol="0">
            <a:spAutoFit/>
          </a:bodyPr>
          <a:lstStyle/>
          <a:p>
            <a:r>
              <a:rPr lang="en-US" dirty="0" smtClean="0"/>
              <a:t>Press </a:t>
            </a:r>
            <a:r>
              <a:rPr lang="en-US" b="1" dirty="0" smtClean="0">
                <a:solidFill>
                  <a:srgbClr val="FF0000"/>
                </a:solidFill>
              </a:rPr>
              <a:t>OK</a:t>
            </a:r>
            <a:r>
              <a:rPr lang="en-US" dirty="0" smtClean="0"/>
              <a:t> to finish project design</a:t>
            </a:r>
            <a:endParaRPr lang="en-US"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2762730E-A01E-409C-A00B-408FA1AF6B8A}" type="slidenum">
              <a:rPr lang="en-US" altLang="zh-CN" smtClean="0"/>
              <a:pPr>
                <a:defRPr/>
              </a:pPr>
              <a:t>67</a:t>
            </a:fld>
            <a:endParaRPr lang="en-US" altLang="zh-CN"/>
          </a:p>
        </p:txBody>
      </p:sp>
      <p:pic>
        <p:nvPicPr>
          <p:cNvPr id="119810" name="Picture 2"/>
          <p:cNvPicPr>
            <a:picLocks noChangeAspect="1" noChangeArrowheads="1"/>
          </p:cNvPicPr>
          <p:nvPr/>
        </p:nvPicPr>
        <p:blipFill>
          <a:blip r:embed="rId2" cstate="print"/>
          <a:srcRect/>
          <a:stretch>
            <a:fillRect/>
          </a:stretch>
        </p:blipFill>
        <p:spPr bwMode="auto">
          <a:xfrm>
            <a:off x="1066800" y="533400"/>
            <a:ext cx="6477000" cy="4895850"/>
          </a:xfrm>
          <a:prstGeom prst="rect">
            <a:avLst/>
          </a:prstGeom>
          <a:noFill/>
          <a:ln w="9525">
            <a:noFill/>
            <a:miter lim="800000"/>
            <a:headEnd/>
            <a:tailEnd/>
          </a:ln>
        </p:spPr>
      </p:pic>
      <p:sp>
        <p:nvSpPr>
          <p:cNvPr id="6" name="TextBox 5"/>
          <p:cNvSpPr txBox="1"/>
          <p:nvPr/>
        </p:nvSpPr>
        <p:spPr>
          <a:xfrm>
            <a:off x="533400" y="2819400"/>
            <a:ext cx="2667000" cy="646331"/>
          </a:xfrm>
          <a:prstGeom prst="rect">
            <a:avLst/>
          </a:prstGeom>
          <a:noFill/>
        </p:spPr>
        <p:txBody>
          <a:bodyPr wrap="square" rtlCol="0">
            <a:spAutoFit/>
          </a:bodyPr>
          <a:lstStyle/>
          <a:p>
            <a:r>
              <a:rPr lang="en-US" dirty="0" smtClean="0"/>
              <a:t>Then the project shown in 3D canvas will be</a:t>
            </a:r>
            <a:endParaRPr lang="en-US"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2762730E-A01E-409C-A00B-408FA1AF6B8A}" type="slidenum">
              <a:rPr lang="en-US" altLang="zh-CN" smtClean="0"/>
              <a:pPr>
                <a:defRPr/>
              </a:pPr>
              <a:t>68</a:t>
            </a:fld>
            <a:endParaRPr lang="en-US" altLang="zh-CN"/>
          </a:p>
        </p:txBody>
      </p:sp>
      <p:pic>
        <p:nvPicPr>
          <p:cNvPr id="120834" name="Picture 2"/>
          <p:cNvPicPr>
            <a:picLocks noChangeAspect="1" noChangeArrowheads="1"/>
          </p:cNvPicPr>
          <p:nvPr/>
        </p:nvPicPr>
        <p:blipFill>
          <a:blip r:embed="rId2" cstate="print"/>
          <a:srcRect/>
          <a:stretch>
            <a:fillRect/>
          </a:stretch>
        </p:blipFill>
        <p:spPr bwMode="auto">
          <a:xfrm>
            <a:off x="381000" y="1295400"/>
            <a:ext cx="4067175" cy="2505075"/>
          </a:xfrm>
          <a:prstGeom prst="rect">
            <a:avLst/>
          </a:prstGeom>
          <a:noFill/>
          <a:ln w="9525">
            <a:noFill/>
            <a:miter lim="800000"/>
            <a:headEnd/>
            <a:tailEnd/>
          </a:ln>
        </p:spPr>
      </p:pic>
      <p:sp>
        <p:nvSpPr>
          <p:cNvPr id="6" name="TextBox 5"/>
          <p:cNvSpPr txBox="1"/>
          <p:nvPr/>
        </p:nvSpPr>
        <p:spPr>
          <a:xfrm>
            <a:off x="762000" y="457200"/>
            <a:ext cx="1600200" cy="369332"/>
          </a:xfrm>
          <a:prstGeom prst="rect">
            <a:avLst/>
          </a:prstGeom>
          <a:noFill/>
        </p:spPr>
        <p:txBody>
          <a:bodyPr wrap="square" rtlCol="0">
            <a:spAutoFit/>
          </a:bodyPr>
          <a:lstStyle/>
          <a:p>
            <a:r>
              <a:rPr lang="en-US" dirty="0" smtClean="0"/>
              <a:t>Define source</a:t>
            </a:r>
            <a:endParaRPr lang="en-US" dirty="0"/>
          </a:p>
        </p:txBody>
      </p:sp>
      <p:sp>
        <p:nvSpPr>
          <p:cNvPr id="9" name="TextBox 8"/>
          <p:cNvSpPr txBox="1"/>
          <p:nvPr/>
        </p:nvSpPr>
        <p:spPr>
          <a:xfrm>
            <a:off x="6248400" y="5257800"/>
            <a:ext cx="1219200" cy="369332"/>
          </a:xfrm>
          <a:prstGeom prst="rect">
            <a:avLst/>
          </a:prstGeom>
          <a:noFill/>
        </p:spPr>
        <p:txBody>
          <a:bodyPr wrap="square" rtlCol="0">
            <a:spAutoFit/>
          </a:bodyPr>
          <a:lstStyle/>
          <a:p>
            <a:r>
              <a:rPr lang="en-US" dirty="0" smtClean="0"/>
              <a:t>Press </a:t>
            </a:r>
            <a:r>
              <a:rPr lang="en-US" b="1" dirty="0" smtClean="0">
                <a:solidFill>
                  <a:srgbClr val="FF0000"/>
                </a:solidFill>
              </a:rPr>
              <a:t>OK</a:t>
            </a:r>
            <a:endParaRPr lang="en-US" dirty="0"/>
          </a:p>
        </p:txBody>
      </p:sp>
      <p:pic>
        <p:nvPicPr>
          <p:cNvPr id="120836" name="Picture 4"/>
          <p:cNvPicPr>
            <a:picLocks noChangeAspect="1" noChangeArrowheads="1"/>
          </p:cNvPicPr>
          <p:nvPr/>
        </p:nvPicPr>
        <p:blipFill>
          <a:blip r:embed="rId3" cstate="print"/>
          <a:srcRect/>
          <a:stretch>
            <a:fillRect/>
          </a:stretch>
        </p:blipFill>
        <p:spPr bwMode="auto">
          <a:xfrm>
            <a:off x="3962400" y="1828800"/>
            <a:ext cx="4562475" cy="3076575"/>
          </a:xfrm>
          <a:prstGeom prst="rect">
            <a:avLst/>
          </a:prstGeom>
          <a:noFill/>
          <a:ln w="9525">
            <a:noFill/>
            <a:miter lim="800000"/>
            <a:headEnd/>
            <a:tailEnd/>
          </a:ln>
        </p:spPr>
      </p:pic>
      <p:sp>
        <p:nvSpPr>
          <p:cNvPr id="8" name="Rectangle 7"/>
          <p:cNvSpPr/>
          <p:nvPr/>
        </p:nvSpPr>
        <p:spPr>
          <a:xfrm>
            <a:off x="6172200" y="4343400"/>
            <a:ext cx="1066800" cy="762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0837" name="Picture 5"/>
          <p:cNvPicPr>
            <a:picLocks noChangeAspect="1" noChangeArrowheads="1"/>
          </p:cNvPicPr>
          <p:nvPr/>
        </p:nvPicPr>
        <p:blipFill>
          <a:blip r:embed="rId4" cstate="print"/>
          <a:srcRect/>
          <a:stretch>
            <a:fillRect/>
          </a:stretch>
        </p:blipFill>
        <p:spPr bwMode="auto">
          <a:xfrm>
            <a:off x="533400" y="4133850"/>
            <a:ext cx="2667000" cy="2724150"/>
          </a:xfrm>
          <a:prstGeom prst="rect">
            <a:avLst/>
          </a:prstGeom>
          <a:noFill/>
          <a:ln w="9525">
            <a:noFill/>
            <a:miter lim="800000"/>
            <a:headEnd/>
            <a:tailEnd/>
          </a:ln>
        </p:spPr>
      </p:pic>
      <p:cxnSp>
        <p:nvCxnSpPr>
          <p:cNvPr id="13" name="Straight Arrow Connector 12"/>
          <p:cNvCxnSpPr/>
          <p:nvPr/>
        </p:nvCxnSpPr>
        <p:spPr>
          <a:xfrm flipH="1">
            <a:off x="3581400" y="5105400"/>
            <a:ext cx="1447800" cy="457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3505200" y="5715000"/>
            <a:ext cx="1676400" cy="923330"/>
          </a:xfrm>
          <a:prstGeom prst="rect">
            <a:avLst/>
          </a:prstGeom>
          <a:noFill/>
        </p:spPr>
        <p:txBody>
          <a:bodyPr wrap="square" rtlCol="0">
            <a:spAutoFit/>
          </a:bodyPr>
          <a:lstStyle/>
          <a:p>
            <a:r>
              <a:rPr lang="en-US" dirty="0" smtClean="0"/>
              <a:t>A source is added in main canvas</a:t>
            </a:r>
            <a:endParaRPr lang="en-US" dirty="0"/>
          </a:p>
        </p:txBody>
      </p:sp>
      <p:sp>
        <p:nvSpPr>
          <p:cNvPr id="15" name="Oval 14"/>
          <p:cNvSpPr/>
          <p:nvPr/>
        </p:nvSpPr>
        <p:spPr>
          <a:xfrm>
            <a:off x="2209800" y="5410200"/>
            <a:ext cx="838200" cy="8382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2762730E-A01E-409C-A00B-408FA1AF6B8A}" type="slidenum">
              <a:rPr lang="en-US" altLang="zh-CN" smtClean="0"/>
              <a:pPr>
                <a:defRPr/>
              </a:pPr>
              <a:t>69</a:t>
            </a:fld>
            <a:endParaRPr lang="en-US" altLang="zh-CN"/>
          </a:p>
        </p:txBody>
      </p:sp>
      <p:pic>
        <p:nvPicPr>
          <p:cNvPr id="121858" name="Picture 2"/>
          <p:cNvPicPr>
            <a:picLocks noChangeAspect="1" noChangeArrowheads="1"/>
          </p:cNvPicPr>
          <p:nvPr/>
        </p:nvPicPr>
        <p:blipFill>
          <a:blip r:embed="rId2" cstate="print"/>
          <a:srcRect/>
          <a:stretch>
            <a:fillRect/>
          </a:stretch>
        </p:blipFill>
        <p:spPr bwMode="auto">
          <a:xfrm>
            <a:off x="381000" y="1219200"/>
            <a:ext cx="2466975" cy="1066800"/>
          </a:xfrm>
          <a:prstGeom prst="rect">
            <a:avLst/>
          </a:prstGeom>
          <a:noFill/>
          <a:ln w="9525">
            <a:noFill/>
            <a:miter lim="800000"/>
            <a:headEnd/>
            <a:tailEnd/>
          </a:ln>
        </p:spPr>
      </p:pic>
      <p:sp>
        <p:nvSpPr>
          <p:cNvPr id="6" name="TextBox 5"/>
          <p:cNvSpPr txBox="1"/>
          <p:nvPr/>
        </p:nvSpPr>
        <p:spPr>
          <a:xfrm>
            <a:off x="685800" y="533400"/>
            <a:ext cx="2209800" cy="369332"/>
          </a:xfrm>
          <a:prstGeom prst="rect">
            <a:avLst/>
          </a:prstGeom>
          <a:noFill/>
        </p:spPr>
        <p:txBody>
          <a:bodyPr wrap="square" rtlCol="0">
            <a:spAutoFit/>
          </a:bodyPr>
          <a:lstStyle/>
          <a:p>
            <a:r>
              <a:rPr lang="en-US" dirty="0" smtClean="0"/>
              <a:t>Define Observer</a:t>
            </a:r>
            <a:endParaRPr lang="en-US" dirty="0"/>
          </a:p>
        </p:txBody>
      </p:sp>
      <p:pic>
        <p:nvPicPr>
          <p:cNvPr id="121859" name="Picture 3"/>
          <p:cNvPicPr>
            <a:picLocks noChangeAspect="1" noChangeArrowheads="1"/>
          </p:cNvPicPr>
          <p:nvPr/>
        </p:nvPicPr>
        <p:blipFill>
          <a:blip r:embed="rId3" cstate="print"/>
          <a:srcRect/>
          <a:stretch>
            <a:fillRect/>
          </a:stretch>
        </p:blipFill>
        <p:spPr bwMode="auto">
          <a:xfrm>
            <a:off x="2971800" y="1219200"/>
            <a:ext cx="5162550" cy="4371975"/>
          </a:xfrm>
          <a:prstGeom prst="rect">
            <a:avLst/>
          </a:prstGeom>
          <a:noFill/>
          <a:ln w="9525">
            <a:noFill/>
            <a:miter lim="800000"/>
            <a:headEnd/>
            <a:tailEnd/>
          </a:ln>
        </p:spPr>
      </p:pic>
      <p:sp>
        <p:nvSpPr>
          <p:cNvPr id="8" name="Rectangle 7"/>
          <p:cNvSpPr/>
          <p:nvPr/>
        </p:nvSpPr>
        <p:spPr>
          <a:xfrm>
            <a:off x="4267200" y="4191000"/>
            <a:ext cx="990600" cy="6858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4"/>
          <p:cNvSpPr>
            <a:spLocks noChangeArrowheads="1"/>
          </p:cNvSpPr>
          <p:nvPr/>
        </p:nvSpPr>
        <p:spPr bwMode="auto">
          <a:xfrm>
            <a:off x="2286000" y="1066800"/>
            <a:ext cx="61722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a:t>Cylindrical and Cartesian mesh generation and display</a:t>
            </a:r>
          </a:p>
        </p:txBody>
      </p:sp>
      <p:pic>
        <p:nvPicPr>
          <p:cNvPr id="13317"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85800" y="2209800"/>
            <a:ext cx="238125" cy="238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18"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85800" y="2895600"/>
            <a:ext cx="238125" cy="247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19" name="Picture 5"/>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85800" y="3581400"/>
            <a:ext cx="200025" cy="219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20" name="Picture 7"/>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85800" y="4114800"/>
            <a:ext cx="257175" cy="257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321" name="Rectangle 12"/>
          <p:cNvSpPr>
            <a:spLocks noChangeArrowheads="1"/>
          </p:cNvSpPr>
          <p:nvPr/>
        </p:nvSpPr>
        <p:spPr bwMode="auto">
          <a:xfrm>
            <a:off x="1143000" y="2133600"/>
            <a:ext cx="57150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a:t>Generate cylindrical grid and export the data file</a:t>
            </a:r>
          </a:p>
        </p:txBody>
      </p:sp>
      <p:sp>
        <p:nvSpPr>
          <p:cNvPr id="13322" name="Rectangle 13"/>
          <p:cNvSpPr>
            <a:spLocks noChangeArrowheads="1"/>
          </p:cNvSpPr>
          <p:nvPr/>
        </p:nvSpPr>
        <p:spPr bwMode="auto">
          <a:xfrm>
            <a:off x="1143000" y="2819400"/>
            <a:ext cx="57150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a:t>Generate Cartesian grid and export the data file</a:t>
            </a:r>
          </a:p>
        </p:txBody>
      </p:sp>
      <p:sp>
        <p:nvSpPr>
          <p:cNvPr id="13323" name="Rectangle 15"/>
          <p:cNvSpPr>
            <a:spLocks noChangeArrowheads="1"/>
          </p:cNvSpPr>
          <p:nvPr/>
        </p:nvSpPr>
        <p:spPr bwMode="auto">
          <a:xfrm>
            <a:off x="1219200" y="3505200"/>
            <a:ext cx="38862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a:t>Display the cylindrical mesh</a:t>
            </a:r>
          </a:p>
        </p:txBody>
      </p:sp>
      <p:sp>
        <p:nvSpPr>
          <p:cNvPr id="13324" name="Rectangle 16"/>
          <p:cNvSpPr>
            <a:spLocks noChangeArrowheads="1"/>
          </p:cNvSpPr>
          <p:nvPr/>
        </p:nvSpPr>
        <p:spPr bwMode="auto">
          <a:xfrm>
            <a:off x="1219200" y="4038600"/>
            <a:ext cx="38862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a:t>Display the Cartesian mesh </a:t>
            </a:r>
          </a:p>
        </p:txBody>
      </p:sp>
      <p:pic>
        <p:nvPicPr>
          <p:cNvPr id="13325" name="Picture 16"/>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6553200" y="3962400"/>
            <a:ext cx="1685925" cy="1495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4513" name="Picture 1"/>
          <p:cNvPicPr>
            <a:picLocks noChangeAspect="1" noChangeArrowheads="1"/>
          </p:cNvPicPr>
          <p:nvPr/>
        </p:nvPicPr>
        <p:blipFill>
          <a:blip r:embed="rId7" cstate="print"/>
          <a:srcRect/>
          <a:stretch>
            <a:fillRect/>
          </a:stretch>
        </p:blipFill>
        <p:spPr bwMode="auto">
          <a:xfrm>
            <a:off x="685800" y="1143000"/>
            <a:ext cx="1353312" cy="304800"/>
          </a:xfrm>
          <a:prstGeom prst="rect">
            <a:avLst/>
          </a:prstGeom>
          <a:noFill/>
          <a:ln w="9525">
            <a:noFill/>
            <a:miter lim="800000"/>
            <a:headEnd/>
            <a:tailEnd/>
          </a:ln>
        </p:spPr>
      </p:pic>
      <p:sp>
        <p:nvSpPr>
          <p:cNvPr id="19" name="Slide Number Placeholder 18"/>
          <p:cNvSpPr>
            <a:spLocks noGrp="1"/>
          </p:cNvSpPr>
          <p:nvPr>
            <p:ph type="sldNum" sz="quarter" idx="12"/>
          </p:nvPr>
        </p:nvSpPr>
        <p:spPr/>
        <p:txBody>
          <a:bodyPr/>
          <a:lstStyle/>
          <a:p>
            <a:pPr>
              <a:defRPr/>
            </a:pPr>
            <a:fld id="{2762730E-A01E-409C-A00B-408FA1AF6B8A}" type="slidenum">
              <a:rPr lang="en-US" altLang="zh-CN" smtClean="0"/>
              <a:pPr>
                <a:defRPr/>
              </a:pPr>
              <a:t>7</a:t>
            </a:fld>
            <a:endParaRPr lang="en-US" altLang="zh-CN"/>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2762730E-A01E-409C-A00B-408FA1AF6B8A}" type="slidenum">
              <a:rPr lang="en-US" altLang="zh-CN" smtClean="0"/>
              <a:pPr>
                <a:defRPr/>
              </a:pPr>
              <a:t>70</a:t>
            </a:fld>
            <a:endParaRPr lang="en-US" altLang="zh-CN"/>
          </a:p>
        </p:txBody>
      </p:sp>
      <p:pic>
        <p:nvPicPr>
          <p:cNvPr id="122882" name="Picture 2"/>
          <p:cNvPicPr>
            <a:picLocks noChangeAspect="1" noChangeArrowheads="1"/>
          </p:cNvPicPr>
          <p:nvPr/>
        </p:nvPicPr>
        <p:blipFill>
          <a:blip r:embed="rId2" cstate="print"/>
          <a:srcRect/>
          <a:stretch>
            <a:fillRect/>
          </a:stretch>
        </p:blipFill>
        <p:spPr bwMode="auto">
          <a:xfrm>
            <a:off x="1752600" y="914400"/>
            <a:ext cx="5172075" cy="4400550"/>
          </a:xfrm>
          <a:prstGeom prst="rect">
            <a:avLst/>
          </a:prstGeom>
          <a:noFill/>
          <a:ln w="9525">
            <a:noFill/>
            <a:miter lim="800000"/>
            <a:headEnd/>
            <a:tailEnd/>
          </a:ln>
        </p:spPr>
      </p:pic>
      <p:sp>
        <p:nvSpPr>
          <p:cNvPr id="6" name="TextBox 5"/>
          <p:cNvSpPr txBox="1"/>
          <p:nvPr/>
        </p:nvSpPr>
        <p:spPr>
          <a:xfrm>
            <a:off x="2133600" y="228600"/>
            <a:ext cx="4495800" cy="646331"/>
          </a:xfrm>
          <a:prstGeom prst="rect">
            <a:avLst/>
          </a:prstGeom>
          <a:noFill/>
        </p:spPr>
        <p:txBody>
          <a:bodyPr wrap="square" rtlCol="0">
            <a:spAutoFit/>
          </a:bodyPr>
          <a:lstStyle/>
          <a:p>
            <a:r>
              <a:rPr lang="en-US" dirty="0" smtClean="0"/>
              <a:t>Then create 2nd observer with a distance of 50 m in X axis</a:t>
            </a:r>
            <a:endParaRPr lang="en-US" dirty="0"/>
          </a:p>
        </p:txBody>
      </p:sp>
      <p:sp>
        <p:nvSpPr>
          <p:cNvPr id="7" name="Rectangle 6"/>
          <p:cNvSpPr/>
          <p:nvPr/>
        </p:nvSpPr>
        <p:spPr>
          <a:xfrm>
            <a:off x="3352800" y="1600200"/>
            <a:ext cx="990600" cy="381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3276600" y="2286000"/>
            <a:ext cx="990600" cy="381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3124200" y="3962400"/>
            <a:ext cx="990600" cy="6858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2762730E-A01E-409C-A00B-408FA1AF6B8A}" type="slidenum">
              <a:rPr lang="en-US" altLang="zh-CN" smtClean="0"/>
              <a:pPr>
                <a:defRPr/>
              </a:pPr>
              <a:t>71</a:t>
            </a:fld>
            <a:endParaRPr lang="en-US" altLang="zh-CN"/>
          </a:p>
        </p:txBody>
      </p:sp>
      <p:pic>
        <p:nvPicPr>
          <p:cNvPr id="123906" name="Picture 2"/>
          <p:cNvPicPr>
            <a:picLocks noChangeAspect="1" noChangeArrowheads="1"/>
          </p:cNvPicPr>
          <p:nvPr/>
        </p:nvPicPr>
        <p:blipFill>
          <a:blip r:embed="rId2" cstate="print"/>
          <a:srcRect/>
          <a:stretch>
            <a:fillRect/>
          </a:stretch>
        </p:blipFill>
        <p:spPr bwMode="auto">
          <a:xfrm>
            <a:off x="762000" y="1371600"/>
            <a:ext cx="7058025" cy="3638550"/>
          </a:xfrm>
          <a:prstGeom prst="rect">
            <a:avLst/>
          </a:prstGeom>
          <a:noFill/>
          <a:ln w="9525">
            <a:noFill/>
            <a:miter lim="800000"/>
            <a:headEnd/>
            <a:tailEnd/>
          </a:ln>
        </p:spPr>
      </p:pic>
      <p:sp>
        <p:nvSpPr>
          <p:cNvPr id="6" name="TextBox 5"/>
          <p:cNvSpPr txBox="1"/>
          <p:nvPr/>
        </p:nvSpPr>
        <p:spPr>
          <a:xfrm>
            <a:off x="2667000" y="457200"/>
            <a:ext cx="2971800" cy="646331"/>
          </a:xfrm>
          <a:prstGeom prst="rect">
            <a:avLst/>
          </a:prstGeom>
          <a:noFill/>
        </p:spPr>
        <p:txBody>
          <a:bodyPr wrap="square" rtlCol="0">
            <a:spAutoFit/>
          </a:bodyPr>
          <a:lstStyle/>
          <a:p>
            <a:r>
              <a:rPr lang="en-US" dirty="0" smtClean="0"/>
              <a:t>Finally, we create 10 observers in a line</a:t>
            </a:r>
            <a:endParaRPr lang="en-US" dirty="0"/>
          </a:p>
        </p:txBody>
      </p:sp>
      <p:sp>
        <p:nvSpPr>
          <p:cNvPr id="7" name="Rectangle 6"/>
          <p:cNvSpPr/>
          <p:nvPr/>
        </p:nvSpPr>
        <p:spPr>
          <a:xfrm>
            <a:off x="6172200" y="2362200"/>
            <a:ext cx="1676400" cy="12954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90600" y="3124200"/>
            <a:ext cx="1066800" cy="16764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Arrow Connector 9"/>
          <p:cNvCxnSpPr/>
          <p:nvPr/>
        </p:nvCxnSpPr>
        <p:spPr>
          <a:xfrm flipV="1">
            <a:off x="2133600" y="3124200"/>
            <a:ext cx="3810000" cy="7620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2762730E-A01E-409C-A00B-408FA1AF6B8A}" type="slidenum">
              <a:rPr lang="en-US" altLang="zh-CN" smtClean="0"/>
              <a:pPr>
                <a:defRPr/>
              </a:pPr>
              <a:t>72</a:t>
            </a:fld>
            <a:endParaRPr lang="en-US" altLang="zh-CN"/>
          </a:p>
        </p:txBody>
      </p:sp>
      <p:pic>
        <p:nvPicPr>
          <p:cNvPr id="124930" name="Picture 2"/>
          <p:cNvPicPr>
            <a:picLocks noChangeAspect="1" noChangeArrowheads="1"/>
          </p:cNvPicPr>
          <p:nvPr/>
        </p:nvPicPr>
        <p:blipFill>
          <a:blip r:embed="rId2" cstate="print"/>
          <a:srcRect/>
          <a:stretch>
            <a:fillRect/>
          </a:stretch>
        </p:blipFill>
        <p:spPr bwMode="auto">
          <a:xfrm>
            <a:off x="685800" y="609600"/>
            <a:ext cx="3343275" cy="1952625"/>
          </a:xfrm>
          <a:prstGeom prst="rect">
            <a:avLst/>
          </a:prstGeom>
          <a:noFill/>
          <a:ln w="9525">
            <a:noFill/>
            <a:miter lim="800000"/>
            <a:headEnd/>
            <a:tailEnd/>
          </a:ln>
        </p:spPr>
      </p:pic>
      <p:pic>
        <p:nvPicPr>
          <p:cNvPr id="124931" name="Picture 3"/>
          <p:cNvPicPr>
            <a:picLocks noChangeAspect="1" noChangeArrowheads="1"/>
          </p:cNvPicPr>
          <p:nvPr/>
        </p:nvPicPr>
        <p:blipFill>
          <a:blip r:embed="rId3" cstate="print"/>
          <a:srcRect/>
          <a:stretch>
            <a:fillRect/>
          </a:stretch>
        </p:blipFill>
        <p:spPr bwMode="auto">
          <a:xfrm>
            <a:off x="4343400" y="685800"/>
            <a:ext cx="2524125" cy="1419225"/>
          </a:xfrm>
          <a:prstGeom prst="rect">
            <a:avLst/>
          </a:prstGeom>
          <a:noFill/>
          <a:ln w="9525">
            <a:noFill/>
            <a:miter lim="800000"/>
            <a:headEnd/>
            <a:tailEnd/>
          </a:ln>
        </p:spPr>
      </p:pic>
      <p:sp>
        <p:nvSpPr>
          <p:cNvPr id="7" name="TextBox 6"/>
          <p:cNvSpPr txBox="1"/>
          <p:nvPr/>
        </p:nvSpPr>
        <p:spPr>
          <a:xfrm>
            <a:off x="1447800" y="152400"/>
            <a:ext cx="3657600" cy="369332"/>
          </a:xfrm>
          <a:prstGeom prst="rect">
            <a:avLst/>
          </a:prstGeom>
          <a:noFill/>
        </p:spPr>
        <p:txBody>
          <a:bodyPr wrap="square" rtlCol="0">
            <a:spAutoFit/>
          </a:bodyPr>
          <a:lstStyle/>
          <a:p>
            <a:r>
              <a:rPr lang="en-US" dirty="0" smtClean="0"/>
              <a:t>Define 4 threads to run simulation</a:t>
            </a:r>
            <a:endParaRPr lang="en-US" dirty="0"/>
          </a:p>
        </p:txBody>
      </p:sp>
      <p:sp>
        <p:nvSpPr>
          <p:cNvPr id="9" name="TextBox 8"/>
          <p:cNvSpPr txBox="1"/>
          <p:nvPr/>
        </p:nvSpPr>
        <p:spPr>
          <a:xfrm>
            <a:off x="1676400" y="2743200"/>
            <a:ext cx="5257800" cy="369332"/>
          </a:xfrm>
          <a:prstGeom prst="rect">
            <a:avLst/>
          </a:prstGeom>
          <a:noFill/>
        </p:spPr>
        <p:txBody>
          <a:bodyPr wrap="square" rtlCol="0">
            <a:spAutoFit/>
          </a:bodyPr>
          <a:lstStyle/>
          <a:p>
            <a:r>
              <a:rPr lang="en-US" dirty="0" smtClean="0"/>
              <a:t>Now, we are ready for this case, "Start" simulation</a:t>
            </a:r>
            <a:endParaRPr lang="en-US" dirty="0"/>
          </a:p>
        </p:txBody>
      </p:sp>
      <p:grpSp>
        <p:nvGrpSpPr>
          <p:cNvPr id="11" name="Group 10"/>
          <p:cNvGrpSpPr/>
          <p:nvPr/>
        </p:nvGrpSpPr>
        <p:grpSpPr>
          <a:xfrm>
            <a:off x="2895600" y="3200400"/>
            <a:ext cx="1600200" cy="771525"/>
            <a:chOff x="2895600" y="3200400"/>
            <a:chExt cx="1600200" cy="771525"/>
          </a:xfrm>
        </p:grpSpPr>
        <p:pic>
          <p:nvPicPr>
            <p:cNvPr id="124932" name="Picture 4"/>
            <p:cNvPicPr>
              <a:picLocks noChangeAspect="1" noChangeArrowheads="1"/>
            </p:cNvPicPr>
            <p:nvPr/>
          </p:nvPicPr>
          <p:blipFill>
            <a:blip r:embed="rId4" cstate="print"/>
            <a:srcRect/>
            <a:stretch>
              <a:fillRect/>
            </a:stretch>
          </p:blipFill>
          <p:spPr bwMode="auto">
            <a:xfrm>
              <a:off x="2895600" y="3200400"/>
              <a:ext cx="1600200" cy="771525"/>
            </a:xfrm>
            <a:prstGeom prst="rect">
              <a:avLst/>
            </a:prstGeom>
            <a:noFill/>
            <a:ln w="9525">
              <a:noFill/>
              <a:miter lim="800000"/>
              <a:headEnd/>
              <a:tailEnd/>
            </a:ln>
          </p:spPr>
        </p:pic>
        <p:sp>
          <p:nvSpPr>
            <p:cNvPr id="10" name="Rectangle 9"/>
            <p:cNvSpPr/>
            <p:nvPr/>
          </p:nvSpPr>
          <p:spPr>
            <a:xfrm>
              <a:off x="3276600" y="3200400"/>
              <a:ext cx="533400" cy="381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24933" name="Picture 5"/>
          <p:cNvPicPr>
            <a:picLocks noChangeAspect="1" noChangeArrowheads="1"/>
          </p:cNvPicPr>
          <p:nvPr/>
        </p:nvPicPr>
        <p:blipFill>
          <a:blip r:embed="rId5" cstate="print"/>
          <a:srcRect/>
          <a:stretch>
            <a:fillRect/>
          </a:stretch>
        </p:blipFill>
        <p:spPr bwMode="auto">
          <a:xfrm>
            <a:off x="152400" y="4495800"/>
            <a:ext cx="8848725" cy="2095500"/>
          </a:xfrm>
          <a:prstGeom prst="rect">
            <a:avLst/>
          </a:prstGeom>
          <a:noFill/>
          <a:ln w="9525">
            <a:noFill/>
            <a:miter lim="800000"/>
            <a:headEnd/>
            <a:tailEnd/>
          </a:ln>
        </p:spPr>
      </p:pic>
      <p:sp>
        <p:nvSpPr>
          <p:cNvPr id="13" name="TextBox 12"/>
          <p:cNvSpPr txBox="1"/>
          <p:nvPr/>
        </p:nvSpPr>
        <p:spPr>
          <a:xfrm>
            <a:off x="2057400" y="4038600"/>
            <a:ext cx="4343400" cy="369332"/>
          </a:xfrm>
          <a:prstGeom prst="rect">
            <a:avLst/>
          </a:prstGeom>
          <a:noFill/>
        </p:spPr>
        <p:txBody>
          <a:bodyPr wrap="square" rtlCol="0">
            <a:spAutoFit/>
          </a:bodyPr>
          <a:lstStyle/>
          <a:p>
            <a:r>
              <a:rPr lang="en-US" dirty="0" smtClean="0"/>
              <a:t>Here is the simulation progress report</a:t>
            </a:r>
            <a:endParaRPr lang="en-US"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2762730E-A01E-409C-A00B-408FA1AF6B8A}" type="slidenum">
              <a:rPr lang="en-US" altLang="zh-CN" smtClean="0"/>
              <a:pPr>
                <a:defRPr/>
              </a:pPr>
              <a:t>73</a:t>
            </a:fld>
            <a:endParaRPr lang="en-US" altLang="zh-CN"/>
          </a:p>
        </p:txBody>
      </p:sp>
      <p:pic>
        <p:nvPicPr>
          <p:cNvPr id="128003" name="Picture 3"/>
          <p:cNvPicPr>
            <a:picLocks noChangeAspect="1" noChangeArrowheads="1"/>
          </p:cNvPicPr>
          <p:nvPr/>
        </p:nvPicPr>
        <p:blipFill>
          <a:blip r:embed="rId2" cstate="print"/>
          <a:srcRect/>
          <a:stretch>
            <a:fillRect/>
          </a:stretch>
        </p:blipFill>
        <p:spPr bwMode="auto">
          <a:xfrm>
            <a:off x="304800" y="838200"/>
            <a:ext cx="2028825" cy="3305175"/>
          </a:xfrm>
          <a:prstGeom prst="rect">
            <a:avLst/>
          </a:prstGeom>
          <a:noFill/>
          <a:ln w="9525">
            <a:noFill/>
            <a:miter lim="800000"/>
            <a:headEnd/>
            <a:tailEnd/>
          </a:ln>
        </p:spPr>
      </p:pic>
      <p:sp>
        <p:nvSpPr>
          <p:cNvPr id="7" name="TextBox 6"/>
          <p:cNvSpPr txBox="1"/>
          <p:nvPr/>
        </p:nvSpPr>
        <p:spPr>
          <a:xfrm>
            <a:off x="304800" y="0"/>
            <a:ext cx="3505200" cy="923330"/>
          </a:xfrm>
          <a:prstGeom prst="rect">
            <a:avLst/>
          </a:prstGeom>
          <a:noFill/>
        </p:spPr>
        <p:txBody>
          <a:bodyPr wrap="square" rtlCol="0">
            <a:spAutoFit/>
          </a:bodyPr>
          <a:lstStyle/>
          <a:p>
            <a:r>
              <a:rPr lang="en-US" dirty="0" smtClean="0"/>
              <a:t>After simulation finish, expand "Results"-&gt;Observers-&gt;</a:t>
            </a:r>
            <a:r>
              <a:rPr lang="en-US" dirty="0" err="1" smtClean="0"/>
              <a:t>vz</a:t>
            </a:r>
            <a:r>
              <a:rPr lang="en-US" dirty="0" smtClean="0"/>
              <a:t>,  double click "Obv_01"</a:t>
            </a:r>
            <a:endParaRPr lang="en-US" dirty="0"/>
          </a:p>
        </p:txBody>
      </p:sp>
      <p:pic>
        <p:nvPicPr>
          <p:cNvPr id="128004" name="Picture 4"/>
          <p:cNvPicPr>
            <a:picLocks noChangeAspect="1" noChangeArrowheads="1"/>
          </p:cNvPicPr>
          <p:nvPr/>
        </p:nvPicPr>
        <p:blipFill>
          <a:blip r:embed="rId3" cstate="print"/>
          <a:srcRect/>
          <a:stretch>
            <a:fillRect/>
          </a:stretch>
        </p:blipFill>
        <p:spPr bwMode="auto">
          <a:xfrm>
            <a:off x="3124200" y="1600200"/>
            <a:ext cx="5391150" cy="4114800"/>
          </a:xfrm>
          <a:prstGeom prst="rect">
            <a:avLst/>
          </a:prstGeom>
          <a:noFill/>
          <a:ln w="9525">
            <a:noFill/>
            <a:miter lim="800000"/>
            <a:headEnd/>
            <a:tailEnd/>
          </a:ln>
        </p:spPr>
      </p:pic>
      <p:sp>
        <p:nvSpPr>
          <p:cNvPr id="9" name="Right Arrow 8"/>
          <p:cNvSpPr/>
          <p:nvPr/>
        </p:nvSpPr>
        <p:spPr>
          <a:xfrm>
            <a:off x="2514600" y="3124200"/>
            <a:ext cx="381000"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4114800" y="1066800"/>
            <a:ext cx="3886200" cy="369332"/>
          </a:xfrm>
          <a:prstGeom prst="rect">
            <a:avLst/>
          </a:prstGeom>
          <a:noFill/>
        </p:spPr>
        <p:txBody>
          <a:bodyPr wrap="square" rtlCol="0">
            <a:spAutoFit/>
          </a:bodyPr>
          <a:lstStyle/>
          <a:p>
            <a:r>
              <a:rPr lang="en-US" dirty="0" smtClean="0"/>
              <a:t>This is the </a:t>
            </a:r>
            <a:r>
              <a:rPr lang="en-US" dirty="0" err="1" smtClean="0"/>
              <a:t>vz</a:t>
            </a:r>
            <a:r>
              <a:rPr lang="en-US" dirty="0" smtClean="0"/>
              <a:t> on observer "Obv_01"</a:t>
            </a:r>
            <a:endParaRPr lang="en-US"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2762730E-A01E-409C-A00B-408FA1AF6B8A}" type="slidenum">
              <a:rPr lang="en-US" altLang="zh-CN" smtClean="0"/>
              <a:pPr>
                <a:defRPr/>
              </a:pPr>
              <a:t>74</a:t>
            </a:fld>
            <a:endParaRPr lang="en-US" altLang="zh-CN"/>
          </a:p>
        </p:txBody>
      </p:sp>
      <p:pic>
        <p:nvPicPr>
          <p:cNvPr id="129026" name="Picture 2"/>
          <p:cNvPicPr>
            <a:picLocks noChangeAspect="1" noChangeArrowheads="1"/>
          </p:cNvPicPr>
          <p:nvPr/>
        </p:nvPicPr>
        <p:blipFill>
          <a:blip r:embed="rId2" cstate="print"/>
          <a:srcRect/>
          <a:stretch>
            <a:fillRect/>
          </a:stretch>
        </p:blipFill>
        <p:spPr bwMode="auto">
          <a:xfrm>
            <a:off x="1676400" y="1295400"/>
            <a:ext cx="5372100" cy="4143375"/>
          </a:xfrm>
          <a:prstGeom prst="rect">
            <a:avLst/>
          </a:prstGeom>
          <a:noFill/>
          <a:ln w="9525">
            <a:noFill/>
            <a:miter lim="800000"/>
            <a:headEnd/>
            <a:tailEnd/>
          </a:ln>
        </p:spPr>
      </p:pic>
      <p:sp>
        <p:nvSpPr>
          <p:cNvPr id="6" name="TextBox 5"/>
          <p:cNvSpPr txBox="1"/>
          <p:nvPr/>
        </p:nvSpPr>
        <p:spPr>
          <a:xfrm>
            <a:off x="2514600" y="533400"/>
            <a:ext cx="3657600" cy="646331"/>
          </a:xfrm>
          <a:prstGeom prst="rect">
            <a:avLst/>
          </a:prstGeom>
          <a:noFill/>
        </p:spPr>
        <p:txBody>
          <a:bodyPr wrap="square" rtlCol="0">
            <a:spAutoFit/>
          </a:bodyPr>
          <a:lstStyle/>
          <a:p>
            <a:r>
              <a:rPr lang="en-US" dirty="0" smtClean="0"/>
              <a:t>WCT simulation result compared with analytical solution</a:t>
            </a:r>
            <a:endParaRPr lang="en-US"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686800" cy="3048000"/>
          </a:xfrm>
        </p:spPr>
        <p:txBody>
          <a:bodyPr/>
          <a:lstStyle/>
          <a:p>
            <a:r>
              <a:rPr lang="en-US" dirty="0" smtClean="0"/>
              <a:t>Tutorial Case II</a:t>
            </a:r>
            <a:br>
              <a:rPr lang="en-US" dirty="0" smtClean="0"/>
            </a:br>
            <a:r>
              <a:rPr lang="en-US" dirty="0" smtClean="0"/>
              <a:t>Point Moment Tensor Source in Layered Background with Soft boundary on Top</a:t>
            </a:r>
            <a:endParaRPr lang="en-US" dirty="0"/>
          </a:p>
        </p:txBody>
      </p:sp>
      <p:sp>
        <p:nvSpPr>
          <p:cNvPr id="4" name="Slide Number Placeholder 3"/>
          <p:cNvSpPr>
            <a:spLocks noGrp="1"/>
          </p:cNvSpPr>
          <p:nvPr>
            <p:ph type="sldNum" sz="quarter" idx="12"/>
          </p:nvPr>
        </p:nvSpPr>
        <p:spPr/>
        <p:txBody>
          <a:bodyPr/>
          <a:lstStyle/>
          <a:p>
            <a:pPr>
              <a:defRPr/>
            </a:pPr>
            <a:fld id="{2762730E-A01E-409C-A00B-408FA1AF6B8A}" type="slidenum">
              <a:rPr lang="en-US" altLang="zh-CN" smtClean="0"/>
              <a:pPr>
                <a:defRPr/>
              </a:pPr>
              <a:t>75</a:t>
            </a:fld>
            <a:endParaRPr lang="en-US" altLang="zh-CN"/>
          </a:p>
        </p:txBody>
      </p:sp>
      <p:sp>
        <p:nvSpPr>
          <p:cNvPr id="5" name="TextBox 4"/>
          <p:cNvSpPr txBox="1"/>
          <p:nvPr/>
        </p:nvSpPr>
        <p:spPr>
          <a:xfrm>
            <a:off x="533400" y="3200400"/>
            <a:ext cx="3733800" cy="461665"/>
          </a:xfrm>
          <a:prstGeom prst="rect">
            <a:avLst/>
          </a:prstGeom>
          <a:noFill/>
        </p:spPr>
        <p:txBody>
          <a:bodyPr wrap="square" rtlCol="0">
            <a:spAutoFit/>
          </a:bodyPr>
          <a:lstStyle/>
          <a:p>
            <a:r>
              <a:rPr lang="en-US" sz="2400" dirty="0" smtClean="0"/>
              <a:t>General isotropic material</a:t>
            </a:r>
            <a:endParaRPr lang="en-US" sz="2400" dirty="0"/>
          </a:p>
        </p:txBody>
      </p:sp>
      <p:sp>
        <p:nvSpPr>
          <p:cNvPr id="6" name="TextBox 5"/>
          <p:cNvSpPr txBox="1"/>
          <p:nvPr/>
        </p:nvSpPr>
        <p:spPr>
          <a:xfrm>
            <a:off x="228600" y="4267200"/>
            <a:ext cx="4191000" cy="646331"/>
          </a:xfrm>
          <a:prstGeom prst="rect">
            <a:avLst/>
          </a:prstGeom>
          <a:noFill/>
        </p:spPr>
        <p:txBody>
          <a:bodyPr wrap="square" rtlCol="0">
            <a:spAutoFit/>
          </a:bodyPr>
          <a:lstStyle/>
          <a:p>
            <a:r>
              <a:rPr lang="en-US" dirty="0" smtClean="0"/>
              <a:t>This case is in the demo package:</a:t>
            </a:r>
          </a:p>
          <a:p>
            <a:r>
              <a:rPr lang="en-US" dirty="0" smtClean="0">
                <a:solidFill>
                  <a:srgbClr val="0070C0"/>
                </a:solidFill>
              </a:rPr>
              <a:t>elastic\ layered\case_2_monopole.wnt</a:t>
            </a:r>
            <a:endParaRPr lang="en-US" dirty="0">
              <a:solidFill>
                <a:srgbClr val="0070C0"/>
              </a:solidFill>
            </a:endParaRPr>
          </a:p>
        </p:txBody>
      </p:sp>
      <p:pic>
        <p:nvPicPr>
          <p:cNvPr id="1026" name="Picture 2"/>
          <p:cNvPicPr>
            <a:picLocks noChangeAspect="1" noChangeArrowheads="1"/>
          </p:cNvPicPr>
          <p:nvPr/>
        </p:nvPicPr>
        <p:blipFill>
          <a:blip r:embed="rId2" cstate="print"/>
          <a:srcRect/>
          <a:stretch>
            <a:fillRect/>
          </a:stretch>
        </p:blipFill>
        <p:spPr bwMode="auto">
          <a:xfrm>
            <a:off x="4800600" y="2971800"/>
            <a:ext cx="2943225" cy="3156593"/>
          </a:xfrm>
          <a:prstGeom prst="rect">
            <a:avLst/>
          </a:prstGeom>
          <a:noFill/>
          <a:ln w="9525">
            <a:noFill/>
            <a:miter lim="800000"/>
            <a:headEnd/>
            <a:tailEnd/>
          </a:ln>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2762730E-A01E-409C-A00B-408FA1AF6B8A}" type="slidenum">
              <a:rPr lang="en-US" altLang="zh-CN" smtClean="0"/>
              <a:pPr>
                <a:defRPr/>
              </a:pPr>
              <a:t>76</a:t>
            </a:fld>
            <a:endParaRPr lang="en-US" altLang="zh-CN"/>
          </a:p>
        </p:txBody>
      </p:sp>
      <p:sp>
        <p:nvSpPr>
          <p:cNvPr id="6" name="TextBox 5"/>
          <p:cNvSpPr txBox="1"/>
          <p:nvPr/>
        </p:nvSpPr>
        <p:spPr>
          <a:xfrm>
            <a:off x="304800" y="228600"/>
            <a:ext cx="5486400" cy="1200329"/>
          </a:xfrm>
          <a:prstGeom prst="rect">
            <a:avLst/>
          </a:prstGeom>
          <a:noFill/>
        </p:spPr>
        <p:txBody>
          <a:bodyPr wrap="square" rtlCol="0">
            <a:spAutoFit/>
          </a:bodyPr>
          <a:lstStyle/>
          <a:p>
            <a:r>
              <a:rPr lang="en-US" dirty="0" smtClean="0"/>
              <a:t>Save tutorial case 1 as "case_2_monopole"</a:t>
            </a:r>
          </a:p>
          <a:p>
            <a:endParaRPr lang="en-US" dirty="0" smtClean="0"/>
          </a:p>
          <a:p>
            <a:r>
              <a:rPr lang="en-US" dirty="0" smtClean="0"/>
              <a:t>Then create new material "bottom" &amp; "middle" for layered background</a:t>
            </a:r>
            <a:endParaRPr lang="en-US" dirty="0"/>
          </a:p>
        </p:txBody>
      </p:sp>
      <p:pic>
        <p:nvPicPr>
          <p:cNvPr id="126979" name="Picture 3"/>
          <p:cNvPicPr>
            <a:picLocks noChangeAspect="1" noChangeArrowheads="1"/>
          </p:cNvPicPr>
          <p:nvPr/>
        </p:nvPicPr>
        <p:blipFill>
          <a:blip r:embed="rId2" cstate="print"/>
          <a:srcRect/>
          <a:stretch>
            <a:fillRect/>
          </a:stretch>
        </p:blipFill>
        <p:spPr bwMode="auto">
          <a:xfrm>
            <a:off x="457200" y="1600200"/>
            <a:ext cx="3086100" cy="923925"/>
          </a:xfrm>
          <a:prstGeom prst="rect">
            <a:avLst/>
          </a:prstGeom>
          <a:noFill/>
          <a:ln w="9525">
            <a:noFill/>
            <a:miter lim="800000"/>
            <a:headEnd/>
            <a:tailEnd/>
          </a:ln>
        </p:spPr>
      </p:pic>
      <p:pic>
        <p:nvPicPr>
          <p:cNvPr id="126980" name="Picture 4"/>
          <p:cNvPicPr>
            <a:picLocks noChangeAspect="1" noChangeArrowheads="1"/>
          </p:cNvPicPr>
          <p:nvPr/>
        </p:nvPicPr>
        <p:blipFill>
          <a:blip r:embed="rId3" cstate="print"/>
          <a:srcRect/>
          <a:stretch>
            <a:fillRect/>
          </a:stretch>
        </p:blipFill>
        <p:spPr bwMode="auto">
          <a:xfrm>
            <a:off x="1295400" y="2667000"/>
            <a:ext cx="3057525" cy="4073877"/>
          </a:xfrm>
          <a:prstGeom prst="rect">
            <a:avLst/>
          </a:prstGeom>
          <a:noFill/>
          <a:ln w="9525">
            <a:noFill/>
            <a:miter lim="800000"/>
            <a:headEnd/>
            <a:tailEnd/>
          </a:ln>
        </p:spPr>
      </p:pic>
      <p:pic>
        <p:nvPicPr>
          <p:cNvPr id="126981" name="Picture 5"/>
          <p:cNvPicPr>
            <a:picLocks noChangeAspect="1" noChangeArrowheads="1"/>
          </p:cNvPicPr>
          <p:nvPr/>
        </p:nvPicPr>
        <p:blipFill>
          <a:blip r:embed="rId4" cstate="print"/>
          <a:srcRect/>
          <a:stretch>
            <a:fillRect/>
          </a:stretch>
        </p:blipFill>
        <p:spPr bwMode="auto">
          <a:xfrm>
            <a:off x="4953000" y="2667000"/>
            <a:ext cx="3048000" cy="4012773"/>
          </a:xfrm>
          <a:prstGeom prst="rect">
            <a:avLst/>
          </a:prstGeom>
          <a:noFill/>
          <a:ln w="9525">
            <a:noFill/>
            <a:miter lim="800000"/>
            <a:headEnd/>
            <a:tailEnd/>
          </a:ln>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cstate="print"/>
          <a:srcRect/>
          <a:stretch>
            <a:fillRect/>
          </a:stretch>
        </p:blipFill>
        <p:spPr bwMode="auto">
          <a:xfrm>
            <a:off x="4419600" y="4724400"/>
            <a:ext cx="3571875" cy="1866900"/>
          </a:xfrm>
          <a:prstGeom prst="rect">
            <a:avLst/>
          </a:prstGeom>
          <a:noFill/>
          <a:ln w="9525">
            <a:noFill/>
            <a:miter lim="800000"/>
            <a:headEnd/>
            <a:tailEnd/>
          </a:ln>
        </p:spPr>
      </p:pic>
      <p:sp>
        <p:nvSpPr>
          <p:cNvPr id="4" name="Slide Number Placeholder 3"/>
          <p:cNvSpPr>
            <a:spLocks noGrp="1"/>
          </p:cNvSpPr>
          <p:nvPr>
            <p:ph type="sldNum" sz="quarter" idx="12"/>
          </p:nvPr>
        </p:nvSpPr>
        <p:spPr/>
        <p:txBody>
          <a:bodyPr/>
          <a:lstStyle/>
          <a:p>
            <a:pPr>
              <a:defRPr/>
            </a:pPr>
            <a:fld id="{2762730E-A01E-409C-A00B-408FA1AF6B8A}" type="slidenum">
              <a:rPr lang="en-US" altLang="zh-CN" smtClean="0"/>
              <a:pPr>
                <a:defRPr/>
              </a:pPr>
              <a:t>77</a:t>
            </a:fld>
            <a:endParaRPr lang="en-US" altLang="zh-CN"/>
          </a:p>
        </p:txBody>
      </p:sp>
      <p:pic>
        <p:nvPicPr>
          <p:cNvPr id="130050" name="Picture 2"/>
          <p:cNvPicPr>
            <a:picLocks noChangeAspect="1" noChangeArrowheads="1"/>
          </p:cNvPicPr>
          <p:nvPr/>
        </p:nvPicPr>
        <p:blipFill>
          <a:blip r:embed="rId3" cstate="print"/>
          <a:srcRect/>
          <a:stretch>
            <a:fillRect/>
          </a:stretch>
        </p:blipFill>
        <p:spPr bwMode="auto">
          <a:xfrm>
            <a:off x="914400" y="609600"/>
            <a:ext cx="4619625" cy="4105275"/>
          </a:xfrm>
          <a:prstGeom prst="rect">
            <a:avLst/>
          </a:prstGeom>
          <a:noFill/>
          <a:ln w="9525">
            <a:noFill/>
            <a:miter lim="800000"/>
            <a:headEnd/>
            <a:tailEnd/>
          </a:ln>
        </p:spPr>
      </p:pic>
      <p:sp>
        <p:nvSpPr>
          <p:cNvPr id="6" name="TextBox 5"/>
          <p:cNvSpPr txBox="1"/>
          <p:nvPr/>
        </p:nvSpPr>
        <p:spPr>
          <a:xfrm>
            <a:off x="990600" y="152400"/>
            <a:ext cx="4495800" cy="369332"/>
          </a:xfrm>
          <a:prstGeom prst="rect">
            <a:avLst/>
          </a:prstGeom>
          <a:noFill/>
        </p:spPr>
        <p:txBody>
          <a:bodyPr wrap="square" rtlCol="0">
            <a:spAutoFit/>
          </a:bodyPr>
          <a:lstStyle/>
          <a:p>
            <a:r>
              <a:rPr lang="en-US" dirty="0" smtClean="0"/>
              <a:t>Change background to layered medium</a:t>
            </a:r>
            <a:endParaRPr lang="en-US" dirty="0"/>
          </a:p>
        </p:txBody>
      </p:sp>
      <p:sp>
        <p:nvSpPr>
          <p:cNvPr id="8" name="TextBox 7"/>
          <p:cNvSpPr txBox="1"/>
          <p:nvPr/>
        </p:nvSpPr>
        <p:spPr>
          <a:xfrm>
            <a:off x="5791200" y="3733800"/>
            <a:ext cx="2895600" cy="923330"/>
          </a:xfrm>
          <a:prstGeom prst="rect">
            <a:avLst/>
          </a:prstGeom>
          <a:noFill/>
        </p:spPr>
        <p:txBody>
          <a:bodyPr wrap="square" rtlCol="0">
            <a:spAutoFit/>
          </a:bodyPr>
          <a:lstStyle/>
          <a:p>
            <a:r>
              <a:rPr lang="en-US" dirty="0" smtClean="0"/>
              <a:t>set bottom layer as </a:t>
            </a:r>
            <a:r>
              <a:rPr lang="en-US" dirty="0" smtClean="0"/>
              <a:t>“rock" </a:t>
            </a:r>
            <a:r>
              <a:rPr lang="en-US" dirty="0" smtClean="0"/>
              <a:t>material, it's range is below </a:t>
            </a:r>
            <a:r>
              <a:rPr lang="en-US" dirty="0" smtClean="0"/>
              <a:t>-100 </a:t>
            </a:r>
            <a:r>
              <a:rPr lang="en-US" dirty="0" smtClean="0"/>
              <a:t>m</a:t>
            </a:r>
            <a:endParaRPr lang="en-US" dirty="0"/>
          </a:p>
        </p:txBody>
      </p:sp>
      <p:cxnSp>
        <p:nvCxnSpPr>
          <p:cNvPr id="11" name="Straight Connector 10"/>
          <p:cNvCxnSpPr/>
          <p:nvPr/>
        </p:nvCxnSpPr>
        <p:spPr>
          <a:xfrm>
            <a:off x="6553200" y="4572000"/>
            <a:ext cx="4572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H="1">
            <a:off x="5486400" y="4648200"/>
            <a:ext cx="1219200" cy="762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2762730E-A01E-409C-A00B-408FA1AF6B8A}" type="slidenum">
              <a:rPr lang="en-US" altLang="zh-CN" smtClean="0"/>
              <a:pPr>
                <a:defRPr/>
              </a:pPr>
              <a:t>78</a:t>
            </a:fld>
            <a:endParaRPr lang="en-US" altLang="zh-CN"/>
          </a:p>
        </p:txBody>
      </p:sp>
      <p:pic>
        <p:nvPicPr>
          <p:cNvPr id="131074" name="Picture 2"/>
          <p:cNvPicPr>
            <a:picLocks noChangeAspect="1" noChangeArrowheads="1"/>
          </p:cNvPicPr>
          <p:nvPr/>
        </p:nvPicPr>
        <p:blipFill>
          <a:blip r:embed="rId2" cstate="print"/>
          <a:srcRect/>
          <a:stretch>
            <a:fillRect/>
          </a:stretch>
        </p:blipFill>
        <p:spPr bwMode="auto">
          <a:xfrm>
            <a:off x="457200" y="838200"/>
            <a:ext cx="3457575" cy="1657350"/>
          </a:xfrm>
          <a:prstGeom prst="rect">
            <a:avLst/>
          </a:prstGeom>
          <a:noFill/>
          <a:ln w="9525">
            <a:noFill/>
            <a:miter lim="800000"/>
            <a:headEnd/>
            <a:tailEnd/>
          </a:ln>
        </p:spPr>
      </p:pic>
      <p:sp>
        <p:nvSpPr>
          <p:cNvPr id="6" name="TextBox 5"/>
          <p:cNvSpPr txBox="1"/>
          <p:nvPr/>
        </p:nvSpPr>
        <p:spPr>
          <a:xfrm>
            <a:off x="457200" y="152400"/>
            <a:ext cx="5715000" cy="646331"/>
          </a:xfrm>
          <a:prstGeom prst="rect">
            <a:avLst/>
          </a:prstGeom>
          <a:noFill/>
        </p:spPr>
        <p:txBody>
          <a:bodyPr wrap="square" rtlCol="0">
            <a:spAutoFit/>
          </a:bodyPr>
          <a:lstStyle/>
          <a:p>
            <a:r>
              <a:rPr lang="en-US" dirty="0" smtClean="0"/>
              <a:t>Then define the 2nd layer has a thickness as 350 m, material is "middle"</a:t>
            </a:r>
            <a:endParaRPr lang="en-US" dirty="0"/>
          </a:p>
        </p:txBody>
      </p:sp>
      <p:pic>
        <p:nvPicPr>
          <p:cNvPr id="131075" name="Picture 3"/>
          <p:cNvPicPr>
            <a:picLocks noChangeAspect="1" noChangeArrowheads="1"/>
          </p:cNvPicPr>
          <p:nvPr/>
        </p:nvPicPr>
        <p:blipFill>
          <a:blip r:embed="rId3" cstate="print"/>
          <a:srcRect/>
          <a:stretch>
            <a:fillRect/>
          </a:stretch>
        </p:blipFill>
        <p:spPr bwMode="auto">
          <a:xfrm>
            <a:off x="4572000" y="990600"/>
            <a:ext cx="3409950" cy="1238250"/>
          </a:xfrm>
          <a:prstGeom prst="rect">
            <a:avLst/>
          </a:prstGeom>
          <a:noFill/>
          <a:ln w="9525">
            <a:noFill/>
            <a:miter lim="800000"/>
            <a:headEnd/>
            <a:tailEnd/>
          </a:ln>
        </p:spPr>
      </p:pic>
      <p:sp>
        <p:nvSpPr>
          <p:cNvPr id="8" name="Right Arrow 7"/>
          <p:cNvSpPr/>
          <p:nvPr/>
        </p:nvSpPr>
        <p:spPr>
          <a:xfrm>
            <a:off x="4038600" y="1524000"/>
            <a:ext cx="3048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7010400" y="1447800"/>
            <a:ext cx="838200" cy="3048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6477000" y="2133600"/>
            <a:ext cx="2057400" cy="646331"/>
          </a:xfrm>
          <a:prstGeom prst="rect">
            <a:avLst/>
          </a:prstGeom>
          <a:noFill/>
        </p:spPr>
        <p:txBody>
          <a:bodyPr wrap="square" rtlCol="0">
            <a:spAutoFit/>
          </a:bodyPr>
          <a:lstStyle/>
          <a:p>
            <a:r>
              <a:rPr lang="en-US" dirty="0" smtClean="0"/>
              <a:t>click "Add" to add 2nd layer</a:t>
            </a:r>
            <a:endParaRPr lang="en-US" dirty="0"/>
          </a:p>
        </p:txBody>
      </p:sp>
      <p:sp>
        <p:nvSpPr>
          <p:cNvPr id="12" name="TextBox 11"/>
          <p:cNvSpPr txBox="1"/>
          <p:nvPr/>
        </p:nvSpPr>
        <p:spPr>
          <a:xfrm>
            <a:off x="533400" y="3048000"/>
            <a:ext cx="3581400" cy="646331"/>
          </a:xfrm>
          <a:prstGeom prst="rect">
            <a:avLst/>
          </a:prstGeom>
          <a:noFill/>
        </p:spPr>
        <p:txBody>
          <a:bodyPr wrap="square" rtlCol="0">
            <a:spAutoFit/>
          </a:bodyPr>
          <a:lstStyle/>
          <a:p>
            <a:r>
              <a:rPr lang="en-US" dirty="0" smtClean="0"/>
              <a:t>Set the </a:t>
            </a:r>
            <a:r>
              <a:rPr lang="en-US" dirty="0" smtClean="0"/>
              <a:t>top </a:t>
            </a:r>
            <a:r>
              <a:rPr lang="en-US" dirty="0" smtClean="0"/>
              <a:t>layer as </a:t>
            </a:r>
            <a:r>
              <a:rPr lang="en-US" dirty="0" smtClean="0"/>
              <a:t>material “bottom"</a:t>
            </a:r>
            <a:endParaRPr lang="en-US" dirty="0"/>
          </a:p>
        </p:txBody>
      </p:sp>
      <p:sp>
        <p:nvSpPr>
          <p:cNvPr id="14" name="TextBox 13"/>
          <p:cNvSpPr txBox="1"/>
          <p:nvPr/>
        </p:nvSpPr>
        <p:spPr>
          <a:xfrm>
            <a:off x="4724400" y="4495800"/>
            <a:ext cx="3962400" cy="369332"/>
          </a:xfrm>
          <a:prstGeom prst="rect">
            <a:avLst/>
          </a:prstGeom>
          <a:noFill/>
        </p:spPr>
        <p:txBody>
          <a:bodyPr wrap="square" rtlCol="0">
            <a:spAutoFit/>
          </a:bodyPr>
          <a:lstStyle/>
          <a:p>
            <a:r>
              <a:rPr lang="en-US" dirty="0" smtClean="0"/>
              <a:t>After 3 layers are set, it will be as this</a:t>
            </a:r>
            <a:endParaRPr lang="en-US" dirty="0"/>
          </a:p>
        </p:txBody>
      </p:sp>
      <p:pic>
        <p:nvPicPr>
          <p:cNvPr id="3074" name="Picture 2"/>
          <p:cNvPicPr>
            <a:picLocks noChangeAspect="1" noChangeArrowheads="1"/>
          </p:cNvPicPr>
          <p:nvPr/>
        </p:nvPicPr>
        <p:blipFill>
          <a:blip r:embed="rId4" cstate="print"/>
          <a:srcRect/>
          <a:stretch>
            <a:fillRect/>
          </a:stretch>
        </p:blipFill>
        <p:spPr bwMode="auto">
          <a:xfrm>
            <a:off x="609600" y="3810000"/>
            <a:ext cx="3343275" cy="1457325"/>
          </a:xfrm>
          <a:prstGeom prst="rect">
            <a:avLst/>
          </a:prstGeom>
          <a:noFill/>
          <a:ln w="9525">
            <a:noFill/>
            <a:miter lim="800000"/>
            <a:headEnd/>
            <a:tailEnd/>
          </a:ln>
        </p:spPr>
      </p:pic>
      <p:pic>
        <p:nvPicPr>
          <p:cNvPr id="3075" name="Picture 3"/>
          <p:cNvPicPr>
            <a:picLocks noChangeAspect="1" noChangeArrowheads="1"/>
          </p:cNvPicPr>
          <p:nvPr/>
        </p:nvPicPr>
        <p:blipFill>
          <a:blip r:embed="rId5" cstate="print"/>
          <a:srcRect/>
          <a:stretch>
            <a:fillRect/>
          </a:stretch>
        </p:blipFill>
        <p:spPr bwMode="auto">
          <a:xfrm>
            <a:off x="4876800" y="5029200"/>
            <a:ext cx="3400425" cy="1333500"/>
          </a:xfrm>
          <a:prstGeom prst="rect">
            <a:avLst/>
          </a:prstGeom>
          <a:noFill/>
          <a:ln w="9525">
            <a:noFill/>
            <a:miter lim="800000"/>
            <a:headEnd/>
            <a:tailEnd/>
          </a:ln>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2762730E-A01E-409C-A00B-408FA1AF6B8A}" type="slidenum">
              <a:rPr lang="en-US" altLang="zh-CN" smtClean="0"/>
              <a:pPr>
                <a:defRPr/>
              </a:pPr>
              <a:t>79</a:t>
            </a:fld>
            <a:endParaRPr lang="en-US" altLang="zh-CN"/>
          </a:p>
        </p:txBody>
      </p:sp>
      <p:sp>
        <p:nvSpPr>
          <p:cNvPr id="6" name="TextBox 5"/>
          <p:cNvSpPr txBox="1"/>
          <p:nvPr/>
        </p:nvSpPr>
        <p:spPr>
          <a:xfrm>
            <a:off x="762000" y="609600"/>
            <a:ext cx="2819400" cy="646331"/>
          </a:xfrm>
          <a:prstGeom prst="rect">
            <a:avLst/>
          </a:prstGeom>
          <a:noFill/>
        </p:spPr>
        <p:txBody>
          <a:bodyPr wrap="square" rtlCol="0">
            <a:spAutoFit/>
          </a:bodyPr>
          <a:lstStyle/>
          <a:p>
            <a:r>
              <a:rPr lang="en-US" dirty="0" smtClean="0"/>
              <a:t>The 3 layers background will be as this</a:t>
            </a:r>
            <a:endParaRPr lang="en-US" dirty="0"/>
          </a:p>
        </p:txBody>
      </p:sp>
      <p:pic>
        <p:nvPicPr>
          <p:cNvPr id="4098" name="Picture 2"/>
          <p:cNvPicPr>
            <a:picLocks noChangeAspect="1" noChangeArrowheads="1"/>
          </p:cNvPicPr>
          <p:nvPr/>
        </p:nvPicPr>
        <p:blipFill>
          <a:blip r:embed="rId2" cstate="print"/>
          <a:srcRect/>
          <a:stretch>
            <a:fillRect/>
          </a:stretch>
        </p:blipFill>
        <p:spPr bwMode="auto">
          <a:xfrm>
            <a:off x="2590800" y="1143000"/>
            <a:ext cx="4000500" cy="4724400"/>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eaLnBrk="1" hangingPunct="1"/>
            <a:r>
              <a:rPr lang="en-US" altLang="zh-CN" smtClean="0"/>
              <a:t>Project Setting</a:t>
            </a:r>
          </a:p>
        </p:txBody>
      </p:sp>
      <p:sp>
        <p:nvSpPr>
          <p:cNvPr id="14339" name="Content Placeholder 2"/>
          <p:cNvSpPr>
            <a:spLocks noGrp="1"/>
          </p:cNvSpPr>
          <p:nvPr>
            <p:ph idx="1"/>
          </p:nvPr>
        </p:nvSpPr>
        <p:spPr>
          <a:xfrm>
            <a:off x="457200" y="1371600"/>
            <a:ext cx="8305800" cy="5105400"/>
          </a:xfrm>
        </p:spPr>
        <p:txBody>
          <a:bodyPr/>
          <a:lstStyle/>
          <a:p>
            <a:pPr eaLnBrk="1" hangingPunct="1"/>
            <a:r>
              <a:rPr lang="en-US" altLang="zh-CN" smtClean="0"/>
              <a:t>In Wavenology GUI, we define a problem as “a Project”</a:t>
            </a:r>
          </a:p>
          <a:p>
            <a:pPr eaLnBrk="1" hangingPunct="1"/>
            <a:r>
              <a:rPr lang="en-US" altLang="zh-CN" smtClean="0"/>
              <a:t>For grid generation purpose, a project includes</a:t>
            </a:r>
          </a:p>
          <a:p>
            <a:pPr lvl="1" eaLnBrk="1" hangingPunct="1"/>
            <a:r>
              <a:rPr lang="en-US" altLang="zh-CN" smtClean="0"/>
              <a:t>Units</a:t>
            </a:r>
          </a:p>
          <a:p>
            <a:pPr lvl="1" eaLnBrk="1" hangingPunct="1"/>
            <a:r>
              <a:rPr lang="en-US" altLang="zh-CN" smtClean="0"/>
              <a:t>Materials</a:t>
            </a:r>
          </a:p>
          <a:p>
            <a:pPr lvl="1" eaLnBrk="1" hangingPunct="1"/>
            <a:r>
              <a:rPr lang="en-US" altLang="zh-CN" smtClean="0"/>
              <a:t>3D Solids</a:t>
            </a:r>
          </a:p>
          <a:p>
            <a:pPr lvl="1" eaLnBrk="1" hangingPunct="1"/>
            <a:r>
              <a:rPr lang="en-US" altLang="zh-CN" smtClean="0"/>
              <a:t>Mesh settings</a:t>
            </a:r>
          </a:p>
          <a:p>
            <a:pPr lvl="2" eaLnBrk="1" hangingPunct="1"/>
            <a:r>
              <a:rPr lang="en-US" altLang="zh-CN" smtClean="0"/>
              <a:t>Cylindrical mesh control for cylindrical grid</a:t>
            </a:r>
          </a:p>
          <a:p>
            <a:pPr lvl="2" eaLnBrk="1" hangingPunct="1"/>
            <a:r>
              <a:rPr lang="en-US" altLang="zh-CN" smtClean="0"/>
              <a:t>Cartesian mesh control for Cartesian grid</a:t>
            </a:r>
          </a:p>
        </p:txBody>
      </p:sp>
      <p:sp>
        <p:nvSpPr>
          <p:cNvPr id="4" name="Slide Number Placeholder 3"/>
          <p:cNvSpPr>
            <a:spLocks noGrp="1"/>
          </p:cNvSpPr>
          <p:nvPr>
            <p:ph type="sldNum" sz="quarter" idx="12"/>
          </p:nvPr>
        </p:nvSpPr>
        <p:spPr/>
        <p:txBody>
          <a:bodyPr/>
          <a:lstStyle/>
          <a:p>
            <a:pPr>
              <a:defRPr/>
            </a:pPr>
            <a:fld id="{2762730E-A01E-409C-A00B-408FA1AF6B8A}" type="slidenum">
              <a:rPr lang="en-US" altLang="zh-CN" smtClean="0"/>
              <a:pPr>
                <a:defRPr/>
              </a:pPr>
              <a:t>8</a:t>
            </a:fld>
            <a:endParaRPr lang="en-US" altLang="zh-CN"/>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2762730E-A01E-409C-A00B-408FA1AF6B8A}" type="slidenum">
              <a:rPr lang="en-US" altLang="zh-CN" smtClean="0"/>
              <a:pPr>
                <a:defRPr/>
              </a:pPr>
              <a:t>80</a:t>
            </a:fld>
            <a:endParaRPr lang="en-US" altLang="zh-CN"/>
          </a:p>
        </p:txBody>
      </p:sp>
      <p:pic>
        <p:nvPicPr>
          <p:cNvPr id="133122" name="Picture 2"/>
          <p:cNvPicPr>
            <a:picLocks noChangeAspect="1" noChangeArrowheads="1"/>
          </p:cNvPicPr>
          <p:nvPr/>
        </p:nvPicPr>
        <p:blipFill>
          <a:blip r:embed="rId2" cstate="print"/>
          <a:srcRect/>
          <a:stretch>
            <a:fillRect/>
          </a:stretch>
        </p:blipFill>
        <p:spPr bwMode="auto">
          <a:xfrm>
            <a:off x="1905000" y="1371600"/>
            <a:ext cx="4686300" cy="4086225"/>
          </a:xfrm>
          <a:prstGeom prst="rect">
            <a:avLst/>
          </a:prstGeom>
          <a:noFill/>
          <a:ln w="9525">
            <a:noFill/>
            <a:miter lim="800000"/>
            <a:headEnd/>
            <a:tailEnd/>
          </a:ln>
        </p:spPr>
      </p:pic>
      <p:sp>
        <p:nvSpPr>
          <p:cNvPr id="6" name="Rectangle 5"/>
          <p:cNvSpPr/>
          <p:nvPr/>
        </p:nvSpPr>
        <p:spPr>
          <a:xfrm>
            <a:off x="2133600" y="4114800"/>
            <a:ext cx="2209800" cy="4572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4648200" y="2133600"/>
            <a:ext cx="1371600" cy="2514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2514600" y="533400"/>
            <a:ext cx="3048000" cy="646331"/>
          </a:xfrm>
          <a:prstGeom prst="rect">
            <a:avLst/>
          </a:prstGeom>
          <a:noFill/>
        </p:spPr>
        <p:txBody>
          <a:bodyPr wrap="square" rtlCol="0">
            <a:spAutoFit/>
          </a:bodyPr>
          <a:lstStyle/>
          <a:p>
            <a:r>
              <a:rPr lang="en-US" dirty="0" smtClean="0"/>
              <a:t>Change boundary size and top B.C. type</a:t>
            </a:r>
            <a:endParaRPr lang="en-US" dirty="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2762730E-A01E-409C-A00B-408FA1AF6B8A}" type="slidenum">
              <a:rPr lang="en-US" altLang="zh-CN" smtClean="0"/>
              <a:pPr>
                <a:defRPr/>
              </a:pPr>
              <a:t>81</a:t>
            </a:fld>
            <a:endParaRPr lang="en-US" altLang="zh-CN"/>
          </a:p>
        </p:txBody>
      </p:sp>
      <p:pic>
        <p:nvPicPr>
          <p:cNvPr id="134146" name="Picture 2"/>
          <p:cNvPicPr>
            <a:picLocks noChangeAspect="1" noChangeArrowheads="1"/>
          </p:cNvPicPr>
          <p:nvPr/>
        </p:nvPicPr>
        <p:blipFill>
          <a:blip r:embed="rId2" cstate="print"/>
          <a:srcRect/>
          <a:stretch>
            <a:fillRect/>
          </a:stretch>
        </p:blipFill>
        <p:spPr bwMode="auto">
          <a:xfrm>
            <a:off x="2133600" y="1447800"/>
            <a:ext cx="4667250" cy="4114800"/>
          </a:xfrm>
          <a:prstGeom prst="rect">
            <a:avLst/>
          </a:prstGeom>
          <a:noFill/>
          <a:ln w="9525">
            <a:noFill/>
            <a:miter lim="800000"/>
            <a:headEnd/>
            <a:tailEnd/>
          </a:ln>
        </p:spPr>
      </p:pic>
      <p:sp>
        <p:nvSpPr>
          <p:cNvPr id="6" name="TextBox 5"/>
          <p:cNvSpPr txBox="1"/>
          <p:nvPr/>
        </p:nvSpPr>
        <p:spPr>
          <a:xfrm>
            <a:off x="3048000" y="685800"/>
            <a:ext cx="2895600" cy="646331"/>
          </a:xfrm>
          <a:prstGeom prst="rect">
            <a:avLst/>
          </a:prstGeom>
          <a:noFill/>
        </p:spPr>
        <p:txBody>
          <a:bodyPr wrap="square" rtlCol="0">
            <a:spAutoFit/>
          </a:bodyPr>
          <a:lstStyle/>
          <a:p>
            <a:r>
              <a:rPr lang="en-US" dirty="0" smtClean="0"/>
              <a:t>change cell numbers to 200 both in X, Y &amp; Z axis</a:t>
            </a:r>
            <a:endParaRPr lang="en-US" dirty="0"/>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2762730E-A01E-409C-A00B-408FA1AF6B8A}" type="slidenum">
              <a:rPr lang="en-US" altLang="zh-CN" smtClean="0"/>
              <a:pPr>
                <a:defRPr/>
              </a:pPr>
              <a:t>82</a:t>
            </a:fld>
            <a:endParaRPr lang="en-US" altLang="zh-CN"/>
          </a:p>
        </p:txBody>
      </p:sp>
      <p:sp>
        <p:nvSpPr>
          <p:cNvPr id="6" name="TextBox 5"/>
          <p:cNvSpPr txBox="1"/>
          <p:nvPr/>
        </p:nvSpPr>
        <p:spPr>
          <a:xfrm>
            <a:off x="2362200" y="838200"/>
            <a:ext cx="3733800" cy="646331"/>
          </a:xfrm>
          <a:prstGeom prst="rect">
            <a:avLst/>
          </a:prstGeom>
          <a:noFill/>
        </p:spPr>
        <p:txBody>
          <a:bodyPr wrap="square" rtlCol="0">
            <a:spAutoFit/>
          </a:bodyPr>
          <a:lstStyle/>
          <a:p>
            <a:r>
              <a:rPr lang="en-US" dirty="0" smtClean="0"/>
              <a:t>change source to "Moment Tensor", property as following</a:t>
            </a:r>
            <a:endParaRPr lang="en-US" dirty="0"/>
          </a:p>
        </p:txBody>
      </p:sp>
      <p:pic>
        <p:nvPicPr>
          <p:cNvPr id="5122" name="Picture 2"/>
          <p:cNvPicPr>
            <a:picLocks noChangeAspect="1" noChangeArrowheads="1"/>
          </p:cNvPicPr>
          <p:nvPr/>
        </p:nvPicPr>
        <p:blipFill>
          <a:blip r:embed="rId2" cstate="print"/>
          <a:srcRect/>
          <a:stretch>
            <a:fillRect/>
          </a:stretch>
        </p:blipFill>
        <p:spPr bwMode="auto">
          <a:xfrm>
            <a:off x="2286000" y="1981200"/>
            <a:ext cx="4562475" cy="3143250"/>
          </a:xfrm>
          <a:prstGeom prst="rect">
            <a:avLst/>
          </a:prstGeom>
          <a:noFill/>
          <a:ln w="9525">
            <a:noFill/>
            <a:miter lim="800000"/>
            <a:headEnd/>
            <a:tailEnd/>
          </a:ln>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2762730E-A01E-409C-A00B-408FA1AF6B8A}" type="slidenum">
              <a:rPr lang="en-US" altLang="zh-CN" smtClean="0"/>
              <a:pPr>
                <a:defRPr/>
              </a:pPr>
              <a:t>83</a:t>
            </a:fld>
            <a:endParaRPr lang="en-US" altLang="zh-CN"/>
          </a:p>
        </p:txBody>
      </p:sp>
      <p:sp>
        <p:nvSpPr>
          <p:cNvPr id="6" name="TextBox 5"/>
          <p:cNvSpPr txBox="1"/>
          <p:nvPr/>
        </p:nvSpPr>
        <p:spPr>
          <a:xfrm>
            <a:off x="1828800" y="762000"/>
            <a:ext cx="4572000" cy="646331"/>
          </a:xfrm>
          <a:prstGeom prst="rect">
            <a:avLst/>
          </a:prstGeom>
          <a:noFill/>
        </p:spPr>
        <p:txBody>
          <a:bodyPr wrap="square" rtlCol="0">
            <a:spAutoFit/>
          </a:bodyPr>
          <a:lstStyle/>
          <a:p>
            <a:r>
              <a:rPr lang="en-US" dirty="0" smtClean="0"/>
              <a:t>Make 15 observers along Z, Z positions are </a:t>
            </a:r>
            <a:r>
              <a:rPr lang="en-US" dirty="0" smtClean="0"/>
              <a:t>(400:-50:-300</a:t>
            </a:r>
            <a:r>
              <a:rPr lang="en-US" dirty="0" smtClean="0"/>
              <a:t>)</a:t>
            </a:r>
            <a:endParaRPr lang="en-US" dirty="0"/>
          </a:p>
        </p:txBody>
      </p:sp>
      <p:pic>
        <p:nvPicPr>
          <p:cNvPr id="6146" name="Picture 2"/>
          <p:cNvPicPr>
            <a:picLocks noChangeAspect="1" noChangeArrowheads="1"/>
          </p:cNvPicPr>
          <p:nvPr/>
        </p:nvPicPr>
        <p:blipFill>
          <a:blip r:embed="rId2" cstate="print"/>
          <a:srcRect/>
          <a:stretch>
            <a:fillRect/>
          </a:stretch>
        </p:blipFill>
        <p:spPr bwMode="auto">
          <a:xfrm>
            <a:off x="1905000" y="1676400"/>
            <a:ext cx="5229225" cy="4391025"/>
          </a:xfrm>
          <a:prstGeom prst="rect">
            <a:avLst/>
          </a:prstGeom>
          <a:noFill/>
          <a:ln w="9525">
            <a:noFill/>
            <a:miter lim="800000"/>
            <a:headEnd/>
            <a:tailEnd/>
          </a:ln>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2762730E-A01E-409C-A00B-408FA1AF6B8A}" type="slidenum">
              <a:rPr lang="en-US" altLang="zh-CN" smtClean="0"/>
              <a:pPr>
                <a:defRPr/>
              </a:pPr>
              <a:t>84</a:t>
            </a:fld>
            <a:endParaRPr lang="en-US" altLang="zh-CN"/>
          </a:p>
        </p:txBody>
      </p:sp>
      <p:sp>
        <p:nvSpPr>
          <p:cNvPr id="6" name="TextBox 5"/>
          <p:cNvSpPr txBox="1"/>
          <p:nvPr/>
        </p:nvSpPr>
        <p:spPr>
          <a:xfrm>
            <a:off x="2286000" y="609600"/>
            <a:ext cx="3810000" cy="646331"/>
          </a:xfrm>
          <a:prstGeom prst="rect">
            <a:avLst/>
          </a:prstGeom>
          <a:noFill/>
        </p:spPr>
        <p:txBody>
          <a:bodyPr wrap="square" rtlCol="0">
            <a:spAutoFit/>
          </a:bodyPr>
          <a:lstStyle/>
          <a:p>
            <a:r>
              <a:rPr lang="en-US" dirty="0" smtClean="0"/>
              <a:t>Finally, the project is as this, start simulation</a:t>
            </a:r>
            <a:endParaRPr lang="en-US" dirty="0"/>
          </a:p>
        </p:txBody>
      </p:sp>
      <p:pic>
        <p:nvPicPr>
          <p:cNvPr id="7" name="Picture 2"/>
          <p:cNvPicPr>
            <a:picLocks noChangeAspect="1" noChangeArrowheads="1"/>
          </p:cNvPicPr>
          <p:nvPr/>
        </p:nvPicPr>
        <p:blipFill>
          <a:blip r:embed="rId2" cstate="print"/>
          <a:srcRect/>
          <a:stretch>
            <a:fillRect/>
          </a:stretch>
        </p:blipFill>
        <p:spPr bwMode="auto">
          <a:xfrm>
            <a:off x="2514600" y="1828800"/>
            <a:ext cx="2943225" cy="3156593"/>
          </a:xfrm>
          <a:prstGeom prst="rect">
            <a:avLst/>
          </a:prstGeom>
          <a:noFill/>
          <a:ln w="9525">
            <a:noFill/>
            <a:miter lim="800000"/>
            <a:headEnd/>
            <a:tailEnd/>
          </a:ln>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2762730E-A01E-409C-A00B-408FA1AF6B8A}" type="slidenum">
              <a:rPr lang="en-US" altLang="zh-CN" smtClean="0"/>
              <a:pPr>
                <a:defRPr/>
              </a:pPr>
              <a:t>85</a:t>
            </a:fld>
            <a:endParaRPr lang="en-US" altLang="zh-CN"/>
          </a:p>
        </p:txBody>
      </p:sp>
      <p:pic>
        <p:nvPicPr>
          <p:cNvPr id="145410" name="Picture 2"/>
          <p:cNvPicPr>
            <a:picLocks noChangeAspect="1" noChangeArrowheads="1"/>
          </p:cNvPicPr>
          <p:nvPr/>
        </p:nvPicPr>
        <p:blipFill>
          <a:blip r:embed="rId2" cstate="print"/>
          <a:srcRect/>
          <a:stretch>
            <a:fillRect/>
          </a:stretch>
        </p:blipFill>
        <p:spPr bwMode="auto">
          <a:xfrm>
            <a:off x="1676400" y="1524000"/>
            <a:ext cx="5400675" cy="4143375"/>
          </a:xfrm>
          <a:prstGeom prst="rect">
            <a:avLst/>
          </a:prstGeom>
          <a:noFill/>
          <a:ln w="9525">
            <a:noFill/>
            <a:miter lim="800000"/>
            <a:headEnd/>
            <a:tailEnd/>
          </a:ln>
        </p:spPr>
      </p:pic>
      <p:sp>
        <p:nvSpPr>
          <p:cNvPr id="6" name="TextBox 5"/>
          <p:cNvSpPr txBox="1"/>
          <p:nvPr/>
        </p:nvSpPr>
        <p:spPr>
          <a:xfrm>
            <a:off x="2514600" y="533400"/>
            <a:ext cx="3657600" cy="646331"/>
          </a:xfrm>
          <a:prstGeom prst="rect">
            <a:avLst/>
          </a:prstGeom>
          <a:noFill/>
        </p:spPr>
        <p:txBody>
          <a:bodyPr wrap="square" rtlCol="0">
            <a:spAutoFit/>
          </a:bodyPr>
          <a:lstStyle/>
          <a:p>
            <a:r>
              <a:rPr lang="en-US" dirty="0" smtClean="0"/>
              <a:t>WCT simulation result compared with analytical solution</a:t>
            </a:r>
            <a:endParaRPr lang="en-US" dirty="0"/>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7218" name="Picture 2"/>
          <p:cNvPicPr>
            <a:picLocks noChangeAspect="1" noChangeArrowheads="1"/>
          </p:cNvPicPr>
          <p:nvPr/>
        </p:nvPicPr>
        <p:blipFill>
          <a:blip r:embed="rId2" cstate="print"/>
          <a:srcRect/>
          <a:stretch>
            <a:fillRect/>
          </a:stretch>
        </p:blipFill>
        <p:spPr bwMode="auto">
          <a:xfrm>
            <a:off x="2133600" y="2667000"/>
            <a:ext cx="3181350" cy="4057374"/>
          </a:xfrm>
          <a:prstGeom prst="rect">
            <a:avLst/>
          </a:prstGeom>
          <a:noFill/>
          <a:ln w="9525">
            <a:noFill/>
            <a:miter lim="800000"/>
            <a:headEnd/>
            <a:tailEnd/>
          </a:ln>
        </p:spPr>
      </p:pic>
      <p:sp>
        <p:nvSpPr>
          <p:cNvPr id="2" name="Title 1"/>
          <p:cNvSpPr>
            <a:spLocks noGrp="1"/>
          </p:cNvSpPr>
          <p:nvPr>
            <p:ph type="title"/>
          </p:nvPr>
        </p:nvSpPr>
        <p:spPr>
          <a:xfrm>
            <a:off x="457200" y="0"/>
            <a:ext cx="8686800" cy="3048000"/>
          </a:xfrm>
        </p:spPr>
        <p:txBody>
          <a:bodyPr/>
          <a:lstStyle/>
          <a:p>
            <a:r>
              <a:rPr lang="en-US" dirty="0" smtClean="0"/>
              <a:t>Tutorial Case III</a:t>
            </a:r>
            <a:br>
              <a:rPr lang="en-US" dirty="0" smtClean="0"/>
            </a:br>
            <a:r>
              <a:rPr lang="en-US" dirty="0" smtClean="0"/>
              <a:t>Point Moment Tensor Source in Layered Background</a:t>
            </a:r>
            <a:endParaRPr lang="en-US" dirty="0"/>
          </a:p>
        </p:txBody>
      </p:sp>
      <p:sp>
        <p:nvSpPr>
          <p:cNvPr id="4" name="Slide Number Placeholder 3"/>
          <p:cNvSpPr>
            <a:spLocks noGrp="1"/>
          </p:cNvSpPr>
          <p:nvPr>
            <p:ph type="sldNum" sz="quarter" idx="12"/>
          </p:nvPr>
        </p:nvSpPr>
        <p:spPr/>
        <p:txBody>
          <a:bodyPr/>
          <a:lstStyle/>
          <a:p>
            <a:pPr>
              <a:defRPr/>
            </a:pPr>
            <a:fld id="{2762730E-A01E-409C-A00B-408FA1AF6B8A}" type="slidenum">
              <a:rPr lang="en-US" altLang="zh-CN" smtClean="0"/>
              <a:pPr>
                <a:defRPr/>
              </a:pPr>
              <a:t>86</a:t>
            </a:fld>
            <a:endParaRPr lang="en-US" altLang="zh-CN"/>
          </a:p>
        </p:txBody>
      </p:sp>
      <p:sp>
        <p:nvSpPr>
          <p:cNvPr id="5" name="TextBox 4"/>
          <p:cNvSpPr txBox="1"/>
          <p:nvPr/>
        </p:nvSpPr>
        <p:spPr>
          <a:xfrm>
            <a:off x="0" y="2819400"/>
            <a:ext cx="3581400" cy="461665"/>
          </a:xfrm>
          <a:prstGeom prst="rect">
            <a:avLst/>
          </a:prstGeom>
          <a:noFill/>
        </p:spPr>
        <p:txBody>
          <a:bodyPr wrap="square" rtlCol="0">
            <a:spAutoFit/>
          </a:bodyPr>
          <a:lstStyle/>
          <a:p>
            <a:r>
              <a:rPr lang="en-US" sz="2400" dirty="0" err="1" smtClean="0"/>
              <a:t>Poro</a:t>
            </a:r>
            <a:r>
              <a:rPr lang="en-US" sz="2400" dirty="0" smtClean="0"/>
              <a:t>-elastic material</a:t>
            </a:r>
            <a:endParaRPr lang="en-US" sz="2400" dirty="0"/>
          </a:p>
        </p:txBody>
      </p:sp>
      <p:pic>
        <p:nvPicPr>
          <p:cNvPr id="137219" name="Picture 3"/>
          <p:cNvPicPr>
            <a:picLocks noChangeAspect="1" noChangeArrowheads="1"/>
          </p:cNvPicPr>
          <p:nvPr/>
        </p:nvPicPr>
        <p:blipFill>
          <a:blip r:embed="rId3" cstate="print"/>
          <a:srcRect/>
          <a:stretch>
            <a:fillRect/>
          </a:stretch>
        </p:blipFill>
        <p:spPr bwMode="auto">
          <a:xfrm>
            <a:off x="5181600" y="2667000"/>
            <a:ext cx="3648075" cy="3672559"/>
          </a:xfrm>
          <a:prstGeom prst="rect">
            <a:avLst/>
          </a:prstGeom>
          <a:noFill/>
          <a:ln w="9525">
            <a:noFill/>
            <a:miter lim="800000"/>
            <a:headEnd/>
            <a:tailEnd/>
          </a:ln>
        </p:spPr>
      </p:pic>
      <p:sp>
        <p:nvSpPr>
          <p:cNvPr id="8" name="TextBox 7"/>
          <p:cNvSpPr txBox="1"/>
          <p:nvPr/>
        </p:nvSpPr>
        <p:spPr>
          <a:xfrm>
            <a:off x="6629400" y="5562600"/>
            <a:ext cx="1676400" cy="646331"/>
          </a:xfrm>
          <a:prstGeom prst="rect">
            <a:avLst/>
          </a:prstGeom>
          <a:noFill/>
        </p:spPr>
        <p:txBody>
          <a:bodyPr wrap="square" rtlCol="0">
            <a:spAutoFit/>
          </a:bodyPr>
          <a:lstStyle/>
          <a:p>
            <a:r>
              <a:rPr lang="en-US" dirty="0" err="1" smtClean="0"/>
              <a:t>Poro</a:t>
            </a:r>
            <a:r>
              <a:rPr lang="en-US" dirty="0" smtClean="0"/>
              <a:t>-elastic material</a:t>
            </a:r>
            <a:endParaRPr lang="en-US" dirty="0"/>
          </a:p>
        </p:txBody>
      </p:sp>
      <p:sp>
        <p:nvSpPr>
          <p:cNvPr id="9" name="TextBox 8"/>
          <p:cNvSpPr txBox="1"/>
          <p:nvPr/>
        </p:nvSpPr>
        <p:spPr>
          <a:xfrm>
            <a:off x="7086600" y="2895600"/>
            <a:ext cx="1219200" cy="369332"/>
          </a:xfrm>
          <a:prstGeom prst="rect">
            <a:avLst/>
          </a:prstGeom>
          <a:noFill/>
        </p:spPr>
        <p:txBody>
          <a:bodyPr wrap="square" rtlCol="0">
            <a:spAutoFit/>
          </a:bodyPr>
          <a:lstStyle/>
          <a:p>
            <a:r>
              <a:rPr lang="en-US" dirty="0" smtClean="0"/>
              <a:t>Water</a:t>
            </a:r>
            <a:endParaRPr lang="en-US" dirty="0"/>
          </a:p>
        </p:txBody>
      </p:sp>
      <p:sp>
        <p:nvSpPr>
          <p:cNvPr id="10" name="TextBox 9"/>
          <p:cNvSpPr txBox="1"/>
          <p:nvPr/>
        </p:nvSpPr>
        <p:spPr>
          <a:xfrm>
            <a:off x="152400" y="5334000"/>
            <a:ext cx="4191000" cy="646331"/>
          </a:xfrm>
          <a:prstGeom prst="rect">
            <a:avLst/>
          </a:prstGeom>
          <a:noFill/>
        </p:spPr>
        <p:txBody>
          <a:bodyPr wrap="square" rtlCol="0">
            <a:spAutoFit/>
          </a:bodyPr>
          <a:lstStyle/>
          <a:p>
            <a:r>
              <a:rPr lang="en-US" dirty="0" smtClean="0"/>
              <a:t>This case is in the demo package:</a:t>
            </a:r>
          </a:p>
          <a:p>
            <a:r>
              <a:rPr lang="en-US" dirty="0" err="1" smtClean="0">
                <a:solidFill>
                  <a:srgbClr val="0070C0"/>
                </a:solidFill>
              </a:rPr>
              <a:t>poroelastic</a:t>
            </a:r>
            <a:r>
              <a:rPr lang="en-US" dirty="0" smtClean="0">
                <a:solidFill>
                  <a:srgbClr val="0070C0"/>
                </a:solidFill>
              </a:rPr>
              <a:t>\layered\case_6.wnt</a:t>
            </a:r>
            <a:endParaRPr lang="en-US" dirty="0">
              <a:solidFill>
                <a:srgbClr val="0070C0"/>
              </a:solidFill>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2762730E-A01E-409C-A00B-408FA1AF6B8A}" type="slidenum">
              <a:rPr lang="en-US" altLang="zh-CN" smtClean="0"/>
              <a:pPr>
                <a:defRPr/>
              </a:pPr>
              <a:t>87</a:t>
            </a:fld>
            <a:endParaRPr lang="en-US" altLang="zh-CN"/>
          </a:p>
        </p:txBody>
      </p:sp>
      <p:pic>
        <p:nvPicPr>
          <p:cNvPr id="139266" name="Picture 2"/>
          <p:cNvPicPr>
            <a:picLocks noChangeAspect="1" noChangeArrowheads="1"/>
          </p:cNvPicPr>
          <p:nvPr/>
        </p:nvPicPr>
        <p:blipFill>
          <a:blip r:embed="rId2" cstate="print"/>
          <a:srcRect/>
          <a:stretch>
            <a:fillRect/>
          </a:stretch>
        </p:blipFill>
        <p:spPr bwMode="auto">
          <a:xfrm>
            <a:off x="990600" y="1295400"/>
            <a:ext cx="1295400" cy="723900"/>
          </a:xfrm>
          <a:prstGeom prst="rect">
            <a:avLst/>
          </a:prstGeom>
          <a:noFill/>
          <a:ln w="9525">
            <a:noFill/>
            <a:miter lim="800000"/>
            <a:headEnd/>
            <a:tailEnd/>
          </a:ln>
        </p:spPr>
      </p:pic>
      <p:sp>
        <p:nvSpPr>
          <p:cNvPr id="6" name="TextBox 5"/>
          <p:cNvSpPr txBox="1"/>
          <p:nvPr/>
        </p:nvSpPr>
        <p:spPr>
          <a:xfrm>
            <a:off x="914400" y="457200"/>
            <a:ext cx="2209800" cy="646331"/>
          </a:xfrm>
          <a:prstGeom prst="rect">
            <a:avLst/>
          </a:prstGeom>
          <a:noFill/>
        </p:spPr>
        <p:txBody>
          <a:bodyPr wrap="square" rtlCol="0">
            <a:spAutoFit/>
          </a:bodyPr>
          <a:lstStyle/>
          <a:p>
            <a:r>
              <a:rPr lang="en-US" dirty="0" smtClean="0"/>
              <a:t>We define two materials</a:t>
            </a:r>
            <a:endParaRPr lang="en-US" dirty="0"/>
          </a:p>
        </p:txBody>
      </p:sp>
      <p:pic>
        <p:nvPicPr>
          <p:cNvPr id="139267" name="Picture 3"/>
          <p:cNvPicPr>
            <a:picLocks noChangeAspect="1" noChangeArrowheads="1"/>
          </p:cNvPicPr>
          <p:nvPr/>
        </p:nvPicPr>
        <p:blipFill>
          <a:blip r:embed="rId3" cstate="print"/>
          <a:srcRect/>
          <a:stretch>
            <a:fillRect/>
          </a:stretch>
        </p:blipFill>
        <p:spPr bwMode="auto">
          <a:xfrm>
            <a:off x="3352800" y="1600200"/>
            <a:ext cx="3438525" cy="4505325"/>
          </a:xfrm>
          <a:prstGeom prst="rect">
            <a:avLst/>
          </a:prstGeom>
          <a:noFill/>
          <a:ln w="9525">
            <a:noFill/>
            <a:miter lim="800000"/>
            <a:headEnd/>
            <a:tailEnd/>
          </a:ln>
        </p:spPr>
      </p:pic>
      <p:sp>
        <p:nvSpPr>
          <p:cNvPr id="8" name="TextBox 7"/>
          <p:cNvSpPr txBox="1"/>
          <p:nvPr/>
        </p:nvSpPr>
        <p:spPr>
          <a:xfrm>
            <a:off x="3657600" y="1066800"/>
            <a:ext cx="2590800" cy="369332"/>
          </a:xfrm>
          <a:prstGeom prst="rect">
            <a:avLst/>
          </a:prstGeom>
          <a:noFill/>
        </p:spPr>
        <p:txBody>
          <a:bodyPr wrap="square" rtlCol="0">
            <a:spAutoFit/>
          </a:bodyPr>
          <a:lstStyle/>
          <a:p>
            <a:r>
              <a:rPr lang="en-US" dirty="0" smtClean="0"/>
              <a:t>Water parameter</a:t>
            </a:r>
            <a:endParaRPr lang="en-US" dirty="0"/>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2762730E-A01E-409C-A00B-408FA1AF6B8A}" type="slidenum">
              <a:rPr lang="en-US" altLang="zh-CN" smtClean="0"/>
              <a:pPr>
                <a:defRPr/>
              </a:pPr>
              <a:t>88</a:t>
            </a:fld>
            <a:endParaRPr lang="en-US" altLang="zh-CN"/>
          </a:p>
        </p:txBody>
      </p:sp>
      <p:sp>
        <p:nvSpPr>
          <p:cNvPr id="6" name="TextBox 5"/>
          <p:cNvSpPr txBox="1"/>
          <p:nvPr/>
        </p:nvSpPr>
        <p:spPr>
          <a:xfrm>
            <a:off x="1600200" y="990600"/>
            <a:ext cx="4495800" cy="369332"/>
          </a:xfrm>
          <a:prstGeom prst="rect">
            <a:avLst/>
          </a:prstGeom>
          <a:noFill/>
        </p:spPr>
        <p:txBody>
          <a:bodyPr wrap="square" rtlCol="0">
            <a:spAutoFit/>
          </a:bodyPr>
          <a:lstStyle/>
          <a:p>
            <a:r>
              <a:rPr lang="en-US" dirty="0" smtClean="0"/>
              <a:t>rock has a </a:t>
            </a:r>
            <a:r>
              <a:rPr lang="en-US" dirty="0" err="1" smtClean="0"/>
              <a:t>poro-elastc</a:t>
            </a:r>
            <a:r>
              <a:rPr lang="en-US" dirty="0" smtClean="0"/>
              <a:t> parameter as</a:t>
            </a:r>
            <a:endParaRPr lang="en-US" dirty="0"/>
          </a:p>
        </p:txBody>
      </p:sp>
      <p:pic>
        <p:nvPicPr>
          <p:cNvPr id="138243" name="Picture 3"/>
          <p:cNvPicPr>
            <a:picLocks noChangeAspect="1" noChangeArrowheads="1"/>
          </p:cNvPicPr>
          <p:nvPr/>
        </p:nvPicPr>
        <p:blipFill>
          <a:blip r:embed="rId2" cstate="print"/>
          <a:srcRect/>
          <a:stretch>
            <a:fillRect/>
          </a:stretch>
        </p:blipFill>
        <p:spPr bwMode="auto">
          <a:xfrm>
            <a:off x="914400" y="1600200"/>
            <a:ext cx="7391400" cy="4495800"/>
          </a:xfrm>
          <a:prstGeom prst="rect">
            <a:avLst/>
          </a:prstGeom>
          <a:noFill/>
          <a:ln w="9525">
            <a:noFill/>
            <a:miter lim="800000"/>
            <a:headEnd/>
            <a:tailEnd/>
          </a:ln>
        </p:spPr>
      </p:pic>
      <p:sp>
        <p:nvSpPr>
          <p:cNvPr id="5" name="Rectangle 4"/>
          <p:cNvSpPr/>
          <p:nvPr/>
        </p:nvSpPr>
        <p:spPr>
          <a:xfrm>
            <a:off x="990600" y="4267200"/>
            <a:ext cx="1524000" cy="10668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2514600" y="4876800"/>
            <a:ext cx="914400" cy="4572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p:cNvSpPr/>
          <p:nvPr/>
        </p:nvSpPr>
        <p:spPr>
          <a:xfrm>
            <a:off x="3657600" y="4953000"/>
            <a:ext cx="3048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2762730E-A01E-409C-A00B-408FA1AF6B8A}" type="slidenum">
              <a:rPr lang="en-US" altLang="zh-CN" smtClean="0"/>
              <a:pPr>
                <a:defRPr/>
              </a:pPr>
              <a:t>89</a:t>
            </a:fld>
            <a:endParaRPr lang="en-US" altLang="zh-CN"/>
          </a:p>
        </p:txBody>
      </p:sp>
      <p:pic>
        <p:nvPicPr>
          <p:cNvPr id="140290" name="Picture 2"/>
          <p:cNvPicPr>
            <a:picLocks noChangeAspect="1" noChangeArrowheads="1"/>
          </p:cNvPicPr>
          <p:nvPr/>
        </p:nvPicPr>
        <p:blipFill>
          <a:blip r:embed="rId2" cstate="print"/>
          <a:srcRect/>
          <a:stretch>
            <a:fillRect/>
          </a:stretch>
        </p:blipFill>
        <p:spPr bwMode="auto">
          <a:xfrm>
            <a:off x="2057400" y="1143000"/>
            <a:ext cx="4638675" cy="4105275"/>
          </a:xfrm>
          <a:prstGeom prst="rect">
            <a:avLst/>
          </a:prstGeom>
          <a:noFill/>
          <a:ln w="9525">
            <a:noFill/>
            <a:miter lim="800000"/>
            <a:headEnd/>
            <a:tailEnd/>
          </a:ln>
        </p:spPr>
      </p:pic>
      <p:sp>
        <p:nvSpPr>
          <p:cNvPr id="6" name="TextBox 5"/>
          <p:cNvSpPr txBox="1"/>
          <p:nvPr/>
        </p:nvSpPr>
        <p:spPr>
          <a:xfrm>
            <a:off x="3276600" y="685800"/>
            <a:ext cx="1905000" cy="369332"/>
          </a:xfrm>
          <a:prstGeom prst="rect">
            <a:avLst/>
          </a:prstGeom>
          <a:noFill/>
        </p:spPr>
        <p:txBody>
          <a:bodyPr wrap="square" rtlCol="0">
            <a:spAutoFit/>
          </a:bodyPr>
          <a:lstStyle/>
          <a:p>
            <a:r>
              <a:rPr lang="en-US" dirty="0" smtClean="0"/>
              <a:t>Background as</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a:xfrm>
            <a:off x="381000" y="152400"/>
            <a:ext cx="8229600" cy="1143000"/>
          </a:xfrm>
        </p:spPr>
        <p:txBody>
          <a:bodyPr/>
          <a:lstStyle/>
          <a:p>
            <a:r>
              <a:rPr lang="en-US" altLang="zh-CN" smtClean="0"/>
              <a:t>Project Unit</a:t>
            </a:r>
            <a:endParaRPr lang="zh-CN" altLang="en-US" smtClean="0"/>
          </a:p>
        </p:txBody>
      </p:sp>
      <p:pic>
        <p:nvPicPr>
          <p:cNvPr id="15363"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04800" y="1524000"/>
            <a:ext cx="1419225" cy="1905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364" name="TextBox 5"/>
          <p:cNvSpPr txBox="1">
            <a:spLocks noChangeArrowheads="1"/>
          </p:cNvSpPr>
          <p:nvPr/>
        </p:nvSpPr>
        <p:spPr bwMode="auto">
          <a:xfrm>
            <a:off x="228600" y="4800600"/>
            <a:ext cx="3657600" cy="1200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a:t>User double click treenode “Unit” or click toolbar button “Design” will enter the </a:t>
            </a:r>
            <a:r>
              <a:rPr lang="en-US" altLang="en-US" b="1" i="1"/>
              <a:t>Unit</a:t>
            </a:r>
            <a:r>
              <a:rPr lang="en-US" altLang="en-US"/>
              <a:t> page of </a:t>
            </a:r>
            <a:r>
              <a:rPr lang="en-US" altLang="en-US" b="1" i="1"/>
              <a:t>Project Setting dialog</a:t>
            </a:r>
          </a:p>
        </p:txBody>
      </p:sp>
      <p:pic>
        <p:nvPicPr>
          <p:cNvPr id="15365" name="Picture 6"/>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90800" y="2362200"/>
            <a:ext cx="552450" cy="53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366" name="TextBox 7"/>
          <p:cNvSpPr txBox="1">
            <a:spLocks noChangeArrowheads="1"/>
          </p:cNvSpPr>
          <p:nvPr/>
        </p:nvSpPr>
        <p:spPr bwMode="auto">
          <a:xfrm>
            <a:off x="609600" y="1981200"/>
            <a:ext cx="914400" cy="369888"/>
          </a:xfrm>
          <a:prstGeom prst="rect">
            <a:avLst/>
          </a:prstGeom>
          <a:noFill/>
          <a:ln w="9525">
            <a:solidFill>
              <a:srgbClr val="FF0000"/>
            </a:solidFill>
            <a:prstDash val="dashDot"/>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zh-CN"/>
          </a:p>
        </p:txBody>
      </p:sp>
      <p:sp>
        <p:nvSpPr>
          <p:cNvPr id="15367" name="Rectangle 21"/>
          <p:cNvSpPr>
            <a:spLocks noChangeArrowheads="1"/>
          </p:cNvSpPr>
          <p:nvPr/>
        </p:nvSpPr>
        <p:spPr bwMode="auto">
          <a:xfrm>
            <a:off x="304800" y="3581400"/>
            <a:ext cx="16764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a:t>Treenode </a:t>
            </a:r>
            <a:r>
              <a:rPr lang="en-US" altLang="zh-CN" b="1" i="1"/>
              <a:t>Unit</a:t>
            </a:r>
          </a:p>
        </p:txBody>
      </p:sp>
      <p:sp>
        <p:nvSpPr>
          <p:cNvPr id="15368" name="Rectangle 11"/>
          <p:cNvSpPr>
            <a:spLocks noChangeArrowheads="1"/>
          </p:cNvSpPr>
          <p:nvPr/>
        </p:nvSpPr>
        <p:spPr bwMode="auto">
          <a:xfrm>
            <a:off x="2209800" y="3505200"/>
            <a:ext cx="1595438"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a:t>toolbar button</a:t>
            </a:r>
          </a:p>
          <a:p>
            <a:pPr eaLnBrk="1" hangingPunct="1"/>
            <a:r>
              <a:rPr lang="en-US" altLang="en-US"/>
              <a:t>“</a:t>
            </a:r>
            <a:r>
              <a:rPr lang="en-US" altLang="en-US" b="1" i="1"/>
              <a:t>Design</a:t>
            </a:r>
            <a:r>
              <a:rPr lang="en-US" altLang="en-US"/>
              <a:t>” </a:t>
            </a:r>
          </a:p>
        </p:txBody>
      </p:sp>
      <p:sp>
        <p:nvSpPr>
          <p:cNvPr id="15369" name="Rectangle 13"/>
          <p:cNvSpPr>
            <a:spLocks noChangeArrowheads="1"/>
          </p:cNvSpPr>
          <p:nvPr/>
        </p:nvSpPr>
        <p:spPr bwMode="auto">
          <a:xfrm>
            <a:off x="4572000" y="5638800"/>
            <a:ext cx="4198938"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a:t>The default frequency unit is </a:t>
            </a:r>
            <a:r>
              <a:rPr lang="en-US" altLang="en-US" b="1"/>
              <a:t>Kilohertz</a:t>
            </a:r>
            <a:r>
              <a:rPr lang="en-US" altLang="en-US"/>
              <a:t>,</a:t>
            </a:r>
          </a:p>
          <a:p>
            <a:pPr eaLnBrk="1" hangingPunct="1"/>
            <a:r>
              <a:rPr lang="en-US" altLang="en-US"/>
              <a:t>for elastic wave problem.</a:t>
            </a:r>
          </a:p>
        </p:txBody>
      </p:sp>
      <p:pic>
        <p:nvPicPr>
          <p:cNvPr id="15370" name="Picture 11"/>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419600" y="1295400"/>
            <a:ext cx="4543425" cy="3971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Slide Number Placeholder 10"/>
          <p:cNvSpPr>
            <a:spLocks noGrp="1"/>
          </p:cNvSpPr>
          <p:nvPr>
            <p:ph type="sldNum" sz="quarter" idx="12"/>
          </p:nvPr>
        </p:nvSpPr>
        <p:spPr/>
        <p:txBody>
          <a:bodyPr/>
          <a:lstStyle/>
          <a:p>
            <a:pPr>
              <a:defRPr/>
            </a:pPr>
            <a:fld id="{2762730E-A01E-409C-A00B-408FA1AF6B8A}" type="slidenum">
              <a:rPr lang="en-US" altLang="zh-CN" smtClean="0"/>
              <a:pPr>
                <a:defRPr/>
              </a:pPr>
              <a:t>9</a:t>
            </a:fld>
            <a:endParaRPr lang="en-US" altLang="zh-CN"/>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2762730E-A01E-409C-A00B-408FA1AF6B8A}" type="slidenum">
              <a:rPr lang="en-US" altLang="zh-CN" smtClean="0"/>
              <a:pPr>
                <a:defRPr/>
              </a:pPr>
              <a:t>90</a:t>
            </a:fld>
            <a:endParaRPr lang="en-US" altLang="zh-CN"/>
          </a:p>
        </p:txBody>
      </p:sp>
      <p:pic>
        <p:nvPicPr>
          <p:cNvPr id="141314" name="Picture 2"/>
          <p:cNvPicPr>
            <a:picLocks noChangeAspect="1" noChangeArrowheads="1"/>
          </p:cNvPicPr>
          <p:nvPr/>
        </p:nvPicPr>
        <p:blipFill>
          <a:blip r:embed="rId2" cstate="print"/>
          <a:srcRect/>
          <a:stretch>
            <a:fillRect/>
          </a:stretch>
        </p:blipFill>
        <p:spPr bwMode="auto">
          <a:xfrm>
            <a:off x="2057400" y="1371600"/>
            <a:ext cx="4676775" cy="4124325"/>
          </a:xfrm>
          <a:prstGeom prst="rect">
            <a:avLst/>
          </a:prstGeom>
          <a:noFill/>
          <a:ln w="9525">
            <a:noFill/>
            <a:miter lim="800000"/>
            <a:headEnd/>
            <a:tailEnd/>
          </a:ln>
        </p:spPr>
      </p:pic>
      <p:sp>
        <p:nvSpPr>
          <p:cNvPr id="6" name="Rectangle 5"/>
          <p:cNvSpPr/>
          <p:nvPr/>
        </p:nvSpPr>
        <p:spPr>
          <a:xfrm>
            <a:off x="2362200" y="2209800"/>
            <a:ext cx="2057400" cy="23622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4648200" y="2133600"/>
            <a:ext cx="1371600" cy="2514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2514600" y="533400"/>
            <a:ext cx="3048000" cy="646331"/>
          </a:xfrm>
          <a:prstGeom prst="rect">
            <a:avLst/>
          </a:prstGeom>
          <a:noFill/>
        </p:spPr>
        <p:txBody>
          <a:bodyPr wrap="square" rtlCol="0">
            <a:spAutoFit/>
          </a:bodyPr>
          <a:lstStyle/>
          <a:p>
            <a:r>
              <a:rPr lang="en-US" dirty="0" smtClean="0"/>
              <a:t>Change boundary size and top B.C. type</a:t>
            </a:r>
            <a:endParaRPr lang="en-US" dirty="0"/>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2762730E-A01E-409C-A00B-408FA1AF6B8A}" type="slidenum">
              <a:rPr lang="en-US" altLang="zh-CN" smtClean="0"/>
              <a:pPr>
                <a:defRPr/>
              </a:pPr>
              <a:t>91</a:t>
            </a:fld>
            <a:endParaRPr lang="en-US" altLang="zh-CN"/>
          </a:p>
        </p:txBody>
      </p:sp>
      <p:sp>
        <p:nvSpPr>
          <p:cNvPr id="5" name="TextBox 4"/>
          <p:cNvSpPr txBox="1"/>
          <p:nvPr/>
        </p:nvSpPr>
        <p:spPr>
          <a:xfrm>
            <a:off x="2590800" y="914400"/>
            <a:ext cx="3352800" cy="646331"/>
          </a:xfrm>
          <a:prstGeom prst="rect">
            <a:avLst/>
          </a:prstGeom>
          <a:noFill/>
        </p:spPr>
        <p:txBody>
          <a:bodyPr wrap="square" rtlCol="0">
            <a:spAutoFit/>
          </a:bodyPr>
          <a:lstStyle/>
          <a:p>
            <a:r>
              <a:rPr lang="en-US" dirty="0" smtClean="0"/>
              <a:t>cell numbers is (200, 100, 200) in X, Y &amp; Z axis, respectively</a:t>
            </a:r>
            <a:endParaRPr lang="en-US" dirty="0"/>
          </a:p>
        </p:txBody>
      </p:sp>
      <p:pic>
        <p:nvPicPr>
          <p:cNvPr id="142338" name="Picture 2"/>
          <p:cNvPicPr>
            <a:picLocks noChangeAspect="1" noChangeArrowheads="1"/>
          </p:cNvPicPr>
          <p:nvPr/>
        </p:nvPicPr>
        <p:blipFill>
          <a:blip r:embed="rId2" cstate="print"/>
          <a:srcRect/>
          <a:stretch>
            <a:fillRect/>
          </a:stretch>
        </p:blipFill>
        <p:spPr bwMode="auto">
          <a:xfrm>
            <a:off x="1905000" y="1828800"/>
            <a:ext cx="4667250" cy="4114800"/>
          </a:xfrm>
          <a:prstGeom prst="rect">
            <a:avLst/>
          </a:prstGeom>
          <a:noFill/>
          <a:ln w="9525">
            <a:noFill/>
            <a:miter lim="800000"/>
            <a:headEnd/>
            <a:tailEnd/>
          </a:ln>
        </p:spPr>
      </p:pic>
      <p:sp>
        <p:nvSpPr>
          <p:cNvPr id="6" name="Rectangle 5"/>
          <p:cNvSpPr/>
          <p:nvPr/>
        </p:nvSpPr>
        <p:spPr>
          <a:xfrm>
            <a:off x="2057400" y="3581400"/>
            <a:ext cx="2819400" cy="6858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2762730E-A01E-409C-A00B-408FA1AF6B8A}" type="slidenum">
              <a:rPr lang="en-US" altLang="zh-CN" smtClean="0"/>
              <a:pPr>
                <a:defRPr/>
              </a:pPr>
              <a:t>92</a:t>
            </a:fld>
            <a:endParaRPr lang="en-US" altLang="zh-CN"/>
          </a:p>
        </p:txBody>
      </p:sp>
      <p:pic>
        <p:nvPicPr>
          <p:cNvPr id="143362" name="Picture 2"/>
          <p:cNvPicPr>
            <a:picLocks noChangeAspect="1" noChangeArrowheads="1"/>
          </p:cNvPicPr>
          <p:nvPr/>
        </p:nvPicPr>
        <p:blipFill>
          <a:blip r:embed="rId2" cstate="print"/>
          <a:srcRect/>
          <a:stretch>
            <a:fillRect/>
          </a:stretch>
        </p:blipFill>
        <p:spPr bwMode="auto">
          <a:xfrm>
            <a:off x="2057400" y="1676400"/>
            <a:ext cx="4629150" cy="3114675"/>
          </a:xfrm>
          <a:prstGeom prst="rect">
            <a:avLst/>
          </a:prstGeom>
          <a:noFill/>
          <a:ln w="9525">
            <a:noFill/>
            <a:miter lim="800000"/>
            <a:headEnd/>
            <a:tailEnd/>
          </a:ln>
        </p:spPr>
      </p:pic>
      <p:sp>
        <p:nvSpPr>
          <p:cNvPr id="6" name="TextBox 5"/>
          <p:cNvSpPr txBox="1"/>
          <p:nvPr/>
        </p:nvSpPr>
        <p:spPr>
          <a:xfrm>
            <a:off x="2362200" y="838200"/>
            <a:ext cx="3733800" cy="646331"/>
          </a:xfrm>
          <a:prstGeom prst="rect">
            <a:avLst/>
          </a:prstGeom>
          <a:noFill/>
        </p:spPr>
        <p:txBody>
          <a:bodyPr wrap="square" rtlCol="0">
            <a:spAutoFit/>
          </a:bodyPr>
          <a:lstStyle/>
          <a:p>
            <a:r>
              <a:rPr lang="en-US" dirty="0" smtClean="0"/>
              <a:t>"Moment Tensor" property as following</a:t>
            </a:r>
            <a:endParaRPr lang="en-US" dirty="0"/>
          </a:p>
        </p:txBody>
      </p:sp>
      <p:sp>
        <p:nvSpPr>
          <p:cNvPr id="5" name="Rectangle 4"/>
          <p:cNvSpPr/>
          <p:nvPr/>
        </p:nvSpPr>
        <p:spPr>
          <a:xfrm>
            <a:off x="2819400" y="2057400"/>
            <a:ext cx="3657600" cy="9144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2762730E-A01E-409C-A00B-408FA1AF6B8A}" type="slidenum">
              <a:rPr lang="en-US" altLang="zh-CN" smtClean="0"/>
              <a:pPr>
                <a:defRPr/>
              </a:pPr>
              <a:t>93</a:t>
            </a:fld>
            <a:endParaRPr lang="en-US" altLang="zh-CN"/>
          </a:p>
        </p:txBody>
      </p:sp>
      <p:pic>
        <p:nvPicPr>
          <p:cNvPr id="144386" name="Picture 2"/>
          <p:cNvPicPr>
            <a:picLocks noChangeAspect="1" noChangeArrowheads="1"/>
          </p:cNvPicPr>
          <p:nvPr/>
        </p:nvPicPr>
        <p:blipFill>
          <a:blip r:embed="rId2" cstate="print"/>
          <a:srcRect/>
          <a:stretch>
            <a:fillRect/>
          </a:stretch>
        </p:blipFill>
        <p:spPr bwMode="auto">
          <a:xfrm>
            <a:off x="1219200" y="1447800"/>
            <a:ext cx="6734175" cy="4657725"/>
          </a:xfrm>
          <a:prstGeom prst="rect">
            <a:avLst/>
          </a:prstGeom>
          <a:noFill/>
          <a:ln w="9525">
            <a:noFill/>
            <a:miter lim="800000"/>
            <a:headEnd/>
            <a:tailEnd/>
          </a:ln>
        </p:spPr>
      </p:pic>
      <p:sp>
        <p:nvSpPr>
          <p:cNvPr id="6" name="TextBox 5"/>
          <p:cNvSpPr txBox="1"/>
          <p:nvPr/>
        </p:nvSpPr>
        <p:spPr>
          <a:xfrm>
            <a:off x="1828800" y="609600"/>
            <a:ext cx="4572000" cy="646331"/>
          </a:xfrm>
          <a:prstGeom prst="rect">
            <a:avLst/>
          </a:prstGeom>
          <a:noFill/>
        </p:spPr>
        <p:txBody>
          <a:bodyPr wrap="square" rtlCol="0">
            <a:spAutoFit/>
          </a:bodyPr>
          <a:lstStyle/>
          <a:p>
            <a:r>
              <a:rPr lang="en-US" dirty="0" smtClean="0"/>
              <a:t>Make 15 observers along Z, Z positions are (-400:50:300)</a:t>
            </a:r>
            <a:endParaRPr lang="en-US" dirty="0"/>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2762730E-A01E-409C-A00B-408FA1AF6B8A}" type="slidenum">
              <a:rPr lang="en-US" altLang="zh-CN" smtClean="0"/>
              <a:pPr>
                <a:defRPr/>
              </a:pPr>
              <a:t>94</a:t>
            </a:fld>
            <a:endParaRPr lang="en-US" altLang="zh-CN"/>
          </a:p>
        </p:txBody>
      </p:sp>
      <p:pic>
        <p:nvPicPr>
          <p:cNvPr id="5" name="Picture 2"/>
          <p:cNvPicPr>
            <a:picLocks noChangeAspect="1" noChangeArrowheads="1"/>
          </p:cNvPicPr>
          <p:nvPr/>
        </p:nvPicPr>
        <p:blipFill>
          <a:blip r:embed="rId2" cstate="print"/>
          <a:srcRect/>
          <a:stretch>
            <a:fillRect/>
          </a:stretch>
        </p:blipFill>
        <p:spPr bwMode="auto">
          <a:xfrm>
            <a:off x="2819400" y="1295400"/>
            <a:ext cx="3181350" cy="4057374"/>
          </a:xfrm>
          <a:prstGeom prst="rect">
            <a:avLst/>
          </a:prstGeom>
          <a:noFill/>
          <a:ln w="9525">
            <a:noFill/>
            <a:miter lim="800000"/>
            <a:headEnd/>
            <a:tailEnd/>
          </a:ln>
        </p:spPr>
      </p:pic>
      <p:sp>
        <p:nvSpPr>
          <p:cNvPr id="6" name="TextBox 5"/>
          <p:cNvSpPr txBox="1"/>
          <p:nvPr/>
        </p:nvSpPr>
        <p:spPr>
          <a:xfrm>
            <a:off x="2286000" y="609600"/>
            <a:ext cx="3810000" cy="646331"/>
          </a:xfrm>
          <a:prstGeom prst="rect">
            <a:avLst/>
          </a:prstGeom>
          <a:noFill/>
        </p:spPr>
        <p:txBody>
          <a:bodyPr wrap="square" rtlCol="0">
            <a:spAutoFit/>
          </a:bodyPr>
          <a:lstStyle/>
          <a:p>
            <a:r>
              <a:rPr lang="en-US" dirty="0" smtClean="0"/>
              <a:t>Finally, the project is as this, start simulation</a:t>
            </a:r>
            <a:endParaRPr lang="en-US" dirty="0"/>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2762730E-A01E-409C-A00B-408FA1AF6B8A}" type="slidenum">
              <a:rPr lang="en-US" altLang="zh-CN" smtClean="0"/>
              <a:pPr>
                <a:defRPr/>
              </a:pPr>
              <a:t>95</a:t>
            </a:fld>
            <a:endParaRPr lang="en-US" altLang="zh-CN"/>
          </a:p>
        </p:txBody>
      </p:sp>
      <p:sp>
        <p:nvSpPr>
          <p:cNvPr id="5" name="TextBox 4"/>
          <p:cNvSpPr txBox="1"/>
          <p:nvPr/>
        </p:nvSpPr>
        <p:spPr>
          <a:xfrm>
            <a:off x="2514600" y="533400"/>
            <a:ext cx="3657600" cy="646331"/>
          </a:xfrm>
          <a:prstGeom prst="rect">
            <a:avLst/>
          </a:prstGeom>
          <a:noFill/>
        </p:spPr>
        <p:txBody>
          <a:bodyPr wrap="square" rtlCol="0">
            <a:spAutoFit/>
          </a:bodyPr>
          <a:lstStyle/>
          <a:p>
            <a:r>
              <a:rPr lang="en-US" dirty="0" smtClean="0"/>
              <a:t>WCT simulation result compared with analytical solution</a:t>
            </a:r>
            <a:endParaRPr lang="en-US" dirty="0"/>
          </a:p>
        </p:txBody>
      </p:sp>
      <p:pic>
        <p:nvPicPr>
          <p:cNvPr id="146434" name="Picture 2"/>
          <p:cNvPicPr>
            <a:picLocks noChangeAspect="1" noChangeArrowheads="1"/>
          </p:cNvPicPr>
          <p:nvPr/>
        </p:nvPicPr>
        <p:blipFill>
          <a:blip r:embed="rId2" cstate="print"/>
          <a:srcRect/>
          <a:stretch>
            <a:fillRect/>
          </a:stretch>
        </p:blipFill>
        <p:spPr bwMode="auto">
          <a:xfrm>
            <a:off x="1828800" y="1600200"/>
            <a:ext cx="5400675" cy="4152900"/>
          </a:xfrm>
          <a:prstGeom prst="rect">
            <a:avLst/>
          </a:prstGeom>
          <a:noFill/>
          <a:ln w="9525">
            <a:noFill/>
            <a:miter lim="800000"/>
            <a:headEnd/>
            <a:tailEnd/>
          </a:ln>
        </p:spPr>
      </p:pic>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a:xfrm>
            <a:off x="457200" y="274638"/>
            <a:ext cx="8229600" cy="1477962"/>
          </a:xfrm>
        </p:spPr>
        <p:txBody>
          <a:bodyPr/>
          <a:lstStyle/>
          <a:p>
            <a:r>
              <a:rPr lang="en-US" altLang="en-US" sz="4000" smtClean="0"/>
              <a:t>Special Treatment for Importing SAT Models for Elastic Wave Project</a:t>
            </a:r>
            <a:br>
              <a:rPr lang="en-US" altLang="en-US" sz="4000" smtClean="0"/>
            </a:br>
            <a:endParaRPr lang="en-US" altLang="en-US" sz="4000" smtClean="0"/>
          </a:p>
        </p:txBody>
      </p:sp>
      <p:sp>
        <p:nvSpPr>
          <p:cNvPr id="4" name="TextBox 3"/>
          <p:cNvSpPr txBox="1"/>
          <p:nvPr/>
        </p:nvSpPr>
        <p:spPr>
          <a:xfrm>
            <a:off x="304800" y="1371600"/>
            <a:ext cx="8534400" cy="5354638"/>
          </a:xfrm>
          <a:prstGeom prst="rect">
            <a:avLst/>
          </a:prstGeom>
          <a:noFill/>
        </p:spPr>
        <p:txBody>
          <a:bodyPr>
            <a:spAutoFit/>
          </a:bodyPr>
          <a:lstStyle/>
          <a:p>
            <a:pPr>
              <a:defRPr/>
            </a:pPr>
            <a:r>
              <a:rPr lang="en-US" dirty="0"/>
              <a:t>For a elastic wave project, there is a special treatment to let user can import 3D models from SAT file with material name and profiles.</a:t>
            </a:r>
          </a:p>
          <a:p>
            <a:pPr>
              <a:defRPr/>
            </a:pPr>
            <a:endParaRPr lang="en-US" dirty="0"/>
          </a:p>
          <a:p>
            <a:pPr marL="342900" indent="-342900">
              <a:buFontTx/>
              <a:buAutoNum type="arabicPeriod"/>
              <a:defRPr/>
            </a:pPr>
            <a:r>
              <a:rPr lang="en-US" dirty="0"/>
              <a:t>The “</a:t>
            </a:r>
            <a:r>
              <a:rPr lang="en-US" dirty="0" err="1"/>
              <a:t>ProductId</a:t>
            </a:r>
            <a:r>
              <a:rPr lang="en-US" dirty="0"/>
              <a:t>” part of the SAT file must be the string “</a:t>
            </a:r>
            <a:r>
              <a:rPr lang="en-US" dirty="0" err="1"/>
              <a:t>ElasticWave</a:t>
            </a:r>
            <a:r>
              <a:rPr lang="en-US" dirty="0"/>
              <a:t>”.</a:t>
            </a:r>
          </a:p>
          <a:p>
            <a:pPr marL="342900" indent="-342900">
              <a:buFontTx/>
              <a:buAutoNum type="arabicPeriod"/>
              <a:defRPr/>
            </a:pPr>
            <a:r>
              <a:rPr lang="en-US" dirty="0"/>
              <a:t>There must be two accompany files to define the material usage information and material profile.</a:t>
            </a:r>
          </a:p>
          <a:p>
            <a:pPr marL="342900" indent="-342900">
              <a:defRPr/>
            </a:pPr>
            <a:r>
              <a:rPr lang="en-US" dirty="0"/>
              <a:t>	For example, the SAT file is </a:t>
            </a:r>
            <a:r>
              <a:rPr lang="en-US" dirty="0" err="1">
                <a:solidFill>
                  <a:srgbClr val="FF0000"/>
                </a:solidFill>
              </a:rPr>
              <a:t>A.sat</a:t>
            </a:r>
            <a:r>
              <a:rPr lang="en-US" dirty="0"/>
              <a:t>, there are 5 models in the file. </a:t>
            </a:r>
          </a:p>
          <a:p>
            <a:pPr marL="342900" indent="-342900">
              <a:defRPr/>
            </a:pPr>
            <a:r>
              <a:rPr lang="en-US" dirty="0"/>
              <a:t>	</a:t>
            </a:r>
            <a:r>
              <a:rPr lang="en-US" i="1" dirty="0">
                <a:solidFill>
                  <a:srgbClr val="0070C0"/>
                </a:solidFill>
              </a:rPr>
              <a:t>2.1</a:t>
            </a:r>
            <a:r>
              <a:rPr lang="en-US" dirty="0"/>
              <a:t> User must define a material usage file as name </a:t>
            </a:r>
            <a:r>
              <a:rPr lang="en-US" dirty="0">
                <a:solidFill>
                  <a:srgbClr val="FF0000"/>
                </a:solidFill>
              </a:rPr>
              <a:t>A. </a:t>
            </a:r>
            <a:r>
              <a:rPr lang="en-US" dirty="0" err="1">
                <a:solidFill>
                  <a:srgbClr val="FF0000"/>
                </a:solidFill>
              </a:rPr>
              <a:t>SatMat</a:t>
            </a:r>
            <a:r>
              <a:rPr lang="en-US" dirty="0"/>
              <a:t>. The file is an ASCII text format. Each line lists the material name for a model. For example:</a:t>
            </a:r>
          </a:p>
          <a:p>
            <a:pPr marL="342900" indent="-342900">
              <a:defRPr/>
            </a:pPr>
            <a:r>
              <a:rPr lang="en-US" dirty="0"/>
              <a:t>				water</a:t>
            </a:r>
          </a:p>
          <a:p>
            <a:pPr marL="342900" indent="-342900">
              <a:defRPr/>
            </a:pPr>
            <a:r>
              <a:rPr lang="en-US" dirty="0"/>
              <a:t>				steel s1</a:t>
            </a:r>
          </a:p>
          <a:p>
            <a:pPr marL="342900" indent="-342900">
              <a:defRPr/>
            </a:pPr>
            <a:r>
              <a:rPr lang="en-US" dirty="0"/>
              <a:t>				…</a:t>
            </a:r>
          </a:p>
          <a:p>
            <a:pPr marL="342900" indent="-342900">
              <a:defRPr/>
            </a:pPr>
            <a:r>
              <a:rPr lang="en-US" dirty="0">
                <a:solidFill>
                  <a:srgbClr val="FF0000"/>
                </a:solidFill>
              </a:rPr>
              <a:t>	</a:t>
            </a:r>
            <a:r>
              <a:rPr lang="en-US" i="1" dirty="0">
                <a:solidFill>
                  <a:srgbClr val="0070C0"/>
                </a:solidFill>
              </a:rPr>
              <a:t>2.2</a:t>
            </a:r>
            <a:r>
              <a:rPr lang="en-US" dirty="0">
                <a:solidFill>
                  <a:srgbClr val="FF0000"/>
                </a:solidFill>
              </a:rPr>
              <a:t> </a:t>
            </a:r>
            <a:r>
              <a:rPr lang="en-US" dirty="0"/>
              <a:t>User must define a material profile file as name </a:t>
            </a:r>
            <a:r>
              <a:rPr lang="en-US" dirty="0">
                <a:solidFill>
                  <a:srgbClr val="FF0000"/>
                </a:solidFill>
              </a:rPr>
              <a:t>A. </a:t>
            </a:r>
            <a:r>
              <a:rPr lang="en-US" dirty="0" err="1">
                <a:solidFill>
                  <a:srgbClr val="FF0000"/>
                </a:solidFill>
              </a:rPr>
              <a:t>MatDef</a:t>
            </a:r>
            <a:r>
              <a:rPr lang="en-US" dirty="0"/>
              <a:t>. The file is a ASCII text format. Each line lists the profile for a material. The name, velocities are separated by ‘,’. For example,</a:t>
            </a:r>
          </a:p>
          <a:p>
            <a:pPr marL="342900" indent="-342900">
              <a:defRPr/>
            </a:pPr>
            <a:r>
              <a:rPr lang="en-US" dirty="0">
                <a:solidFill>
                  <a:srgbClr val="FF0000"/>
                </a:solidFill>
              </a:rPr>
              <a:t>				</a:t>
            </a:r>
            <a:r>
              <a:rPr lang="en-US" dirty="0"/>
              <a:t>water, 1000,1500, 0</a:t>
            </a:r>
          </a:p>
          <a:p>
            <a:pPr marL="342900" indent="-342900">
              <a:defRPr/>
            </a:pPr>
            <a:r>
              <a:rPr lang="en-US" dirty="0"/>
              <a:t>				steel s1, 7890, 5790, 3235</a:t>
            </a:r>
          </a:p>
          <a:p>
            <a:pPr marL="342900" indent="-342900">
              <a:defRPr/>
            </a:pPr>
            <a:r>
              <a:rPr lang="en-US" dirty="0"/>
              <a:t>	The first column is the material name; 2nd is the mass density (kg/m3); 3rd is the P speed and 4</a:t>
            </a:r>
            <a:r>
              <a:rPr lang="en-US" baseline="30000" dirty="0"/>
              <a:t>th</a:t>
            </a:r>
            <a:r>
              <a:rPr lang="en-US" dirty="0"/>
              <a:t> is the S speed (m/s).</a:t>
            </a:r>
          </a:p>
        </p:txBody>
      </p:sp>
      <p:sp>
        <p:nvSpPr>
          <p:cNvPr id="5" name="Slide Number Placeholder 4"/>
          <p:cNvSpPr>
            <a:spLocks noGrp="1"/>
          </p:cNvSpPr>
          <p:nvPr>
            <p:ph type="sldNum" sz="quarter" idx="12"/>
          </p:nvPr>
        </p:nvSpPr>
        <p:spPr/>
        <p:txBody>
          <a:bodyPr/>
          <a:lstStyle/>
          <a:p>
            <a:pPr>
              <a:defRPr/>
            </a:pPr>
            <a:fld id="{2762730E-A01E-409C-A00B-408FA1AF6B8A}" type="slidenum">
              <a:rPr lang="en-US" altLang="zh-CN" smtClean="0"/>
              <a:pPr>
                <a:defRPr/>
              </a:pPr>
              <a:t>96</a:t>
            </a:fld>
            <a:endParaRPr lang="en-US" altLang="zh-CN"/>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a:xfrm>
            <a:off x="0" y="152400"/>
            <a:ext cx="9144000" cy="1143000"/>
          </a:xfrm>
        </p:spPr>
        <p:txBody>
          <a:bodyPr/>
          <a:lstStyle/>
          <a:p>
            <a:pPr eaLnBrk="1" hangingPunct="1"/>
            <a:r>
              <a:rPr lang="en-US" altLang="zh-CN" sz="3600" dirty="0" smtClean="0"/>
              <a:t>Tutorial Case</a:t>
            </a:r>
            <a:br>
              <a:rPr lang="en-US" altLang="zh-CN" sz="3600" dirty="0" smtClean="0"/>
            </a:br>
            <a:r>
              <a:rPr lang="en-US" altLang="zh-CN" sz="3600" dirty="0" smtClean="0"/>
              <a:t> Import 3D Solids from a SAT file</a:t>
            </a:r>
          </a:p>
        </p:txBody>
      </p:sp>
      <p:pic>
        <p:nvPicPr>
          <p:cNvPr id="55299" name="Picture 5"/>
          <p:cNvPicPr>
            <a:picLocks noChangeAspect="1" noChangeArrowheads="1"/>
          </p:cNvPicPr>
          <p:nvPr/>
        </p:nvPicPr>
        <p:blipFill>
          <a:blip r:embed="rId2" cstate="print"/>
          <a:srcRect/>
          <a:stretch>
            <a:fillRect/>
          </a:stretch>
        </p:blipFill>
        <p:spPr bwMode="auto">
          <a:xfrm>
            <a:off x="990600" y="2057400"/>
            <a:ext cx="1647825" cy="1295400"/>
          </a:xfrm>
          <a:prstGeom prst="rect">
            <a:avLst/>
          </a:prstGeom>
          <a:noFill/>
          <a:ln w="9525">
            <a:noFill/>
            <a:miter lim="800000"/>
            <a:headEnd/>
            <a:tailEnd/>
          </a:ln>
        </p:spPr>
      </p:pic>
      <p:sp>
        <p:nvSpPr>
          <p:cNvPr id="55300" name="TextBox 7"/>
          <p:cNvSpPr txBox="1">
            <a:spLocks noChangeArrowheads="1"/>
          </p:cNvSpPr>
          <p:nvPr/>
        </p:nvSpPr>
        <p:spPr bwMode="auto">
          <a:xfrm>
            <a:off x="3429000" y="2133600"/>
            <a:ext cx="3352800" cy="276225"/>
          </a:xfrm>
          <a:prstGeom prst="rect">
            <a:avLst/>
          </a:prstGeom>
          <a:noFill/>
          <a:ln w="9525">
            <a:solidFill>
              <a:srgbClr val="FF0000"/>
            </a:solidFill>
            <a:prstDash val="dashDot"/>
            <a:miter lim="800000"/>
            <a:headEnd/>
            <a:tailEnd/>
          </a:ln>
        </p:spPr>
        <p:txBody>
          <a:bodyPr>
            <a:spAutoFit/>
          </a:bodyPr>
          <a:lstStyle/>
          <a:p>
            <a:r>
              <a:rPr lang="en-US" altLang="zh-CN" sz="1200"/>
              <a:t>Use “New Project” button create a new project</a:t>
            </a:r>
          </a:p>
        </p:txBody>
      </p:sp>
      <p:cxnSp>
        <p:nvCxnSpPr>
          <p:cNvPr id="7" name="Straight Arrow Connector 6"/>
          <p:cNvCxnSpPr/>
          <p:nvPr/>
        </p:nvCxnSpPr>
        <p:spPr>
          <a:xfrm rot="10800000">
            <a:off x="1371600" y="2286000"/>
            <a:ext cx="1981200" cy="158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55302" name="TextBox 7"/>
          <p:cNvSpPr txBox="1">
            <a:spLocks noChangeArrowheads="1"/>
          </p:cNvSpPr>
          <p:nvPr/>
        </p:nvSpPr>
        <p:spPr bwMode="auto">
          <a:xfrm>
            <a:off x="3429000" y="2590800"/>
            <a:ext cx="5181600" cy="1016000"/>
          </a:xfrm>
          <a:prstGeom prst="rect">
            <a:avLst/>
          </a:prstGeom>
          <a:noFill/>
          <a:ln w="9525">
            <a:solidFill>
              <a:srgbClr val="FF0000"/>
            </a:solidFill>
            <a:prstDash val="dashDot"/>
            <a:miter lim="800000"/>
            <a:headEnd/>
            <a:tailEnd/>
          </a:ln>
        </p:spPr>
        <p:txBody>
          <a:bodyPr>
            <a:spAutoFit/>
          </a:bodyPr>
          <a:lstStyle/>
          <a:p>
            <a:r>
              <a:rPr lang="en-US" altLang="zh-CN" sz="1200"/>
              <a:t>It is better, then, to save the project with a name under the target folder. Here, we define the project name as “demo1” under folder “demo1”.</a:t>
            </a:r>
          </a:p>
          <a:p>
            <a:r>
              <a:rPr lang="en-US" altLang="zh-CN" sz="1200"/>
              <a:t>Because in order to generate the mesh data file, the software need a predefined folder to export them. Without this predefined folder, the data file will be saved in some system default folder and will be hard to find.</a:t>
            </a:r>
          </a:p>
        </p:txBody>
      </p:sp>
      <p:cxnSp>
        <p:nvCxnSpPr>
          <p:cNvPr id="11" name="Straight Arrow Connector 10"/>
          <p:cNvCxnSpPr>
            <a:stCxn id="55302" idx="1"/>
          </p:cNvCxnSpPr>
          <p:nvPr/>
        </p:nvCxnSpPr>
        <p:spPr>
          <a:xfrm rot="10800000">
            <a:off x="1752600" y="2438400"/>
            <a:ext cx="1676400" cy="6604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55304" name="Picture 6"/>
          <p:cNvPicPr>
            <a:picLocks noChangeAspect="1" noChangeArrowheads="1"/>
          </p:cNvPicPr>
          <p:nvPr/>
        </p:nvPicPr>
        <p:blipFill>
          <a:blip r:embed="rId3" cstate="print"/>
          <a:srcRect/>
          <a:stretch>
            <a:fillRect/>
          </a:stretch>
        </p:blipFill>
        <p:spPr bwMode="auto">
          <a:xfrm>
            <a:off x="2743200" y="3581400"/>
            <a:ext cx="4191000" cy="3119438"/>
          </a:xfrm>
          <a:prstGeom prst="rect">
            <a:avLst/>
          </a:prstGeom>
          <a:noFill/>
          <a:ln w="9525">
            <a:noFill/>
            <a:miter lim="800000"/>
            <a:headEnd/>
            <a:tailEnd/>
          </a:ln>
        </p:spPr>
      </p:pic>
      <p:sp>
        <p:nvSpPr>
          <p:cNvPr id="9" name="Rectangle 8"/>
          <p:cNvSpPr/>
          <p:nvPr/>
        </p:nvSpPr>
        <p:spPr>
          <a:xfrm>
            <a:off x="609600" y="1219200"/>
            <a:ext cx="8077200" cy="646331"/>
          </a:xfrm>
          <a:prstGeom prst="rect">
            <a:avLst/>
          </a:prstGeom>
        </p:spPr>
        <p:txBody>
          <a:bodyPr wrap="square">
            <a:spAutoFit/>
          </a:bodyPr>
          <a:lstStyle/>
          <a:p>
            <a:r>
              <a:rPr lang="en-US" altLang="zh-CN" dirty="0" smtClean="0">
                <a:solidFill>
                  <a:srgbClr val="FF0000"/>
                </a:solidFill>
              </a:rPr>
              <a:t>(Here, we use Cylindrical Elastic Solver, but for Cartesian Elastic Solver, it is the same procedure)</a:t>
            </a:r>
            <a:endParaRPr lang="en-US" dirty="0">
              <a:solidFill>
                <a:srgbClr val="FF0000"/>
              </a:solidFill>
            </a:endParaRPr>
          </a:p>
        </p:txBody>
      </p:sp>
      <p:sp>
        <p:nvSpPr>
          <p:cNvPr id="10" name="Slide Number Placeholder 9"/>
          <p:cNvSpPr>
            <a:spLocks noGrp="1"/>
          </p:cNvSpPr>
          <p:nvPr>
            <p:ph type="sldNum" sz="quarter" idx="12"/>
          </p:nvPr>
        </p:nvSpPr>
        <p:spPr/>
        <p:txBody>
          <a:bodyPr/>
          <a:lstStyle/>
          <a:p>
            <a:pPr>
              <a:defRPr/>
            </a:pPr>
            <a:fld id="{2762730E-A01E-409C-A00B-408FA1AF6B8A}" type="slidenum">
              <a:rPr lang="en-US" altLang="zh-CN" smtClean="0"/>
              <a:pPr>
                <a:defRPr/>
              </a:pPr>
              <a:t>97</a:t>
            </a:fld>
            <a:endParaRPr lang="en-US" altLang="zh-CN"/>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extBox 3"/>
          <p:cNvSpPr txBox="1">
            <a:spLocks noChangeArrowheads="1"/>
          </p:cNvSpPr>
          <p:nvPr/>
        </p:nvSpPr>
        <p:spPr bwMode="auto">
          <a:xfrm>
            <a:off x="609600" y="3657600"/>
            <a:ext cx="2514600" cy="1200150"/>
          </a:xfrm>
          <a:prstGeom prst="rect">
            <a:avLst/>
          </a:prstGeom>
          <a:noFill/>
          <a:ln w="9525">
            <a:noFill/>
            <a:miter lim="800000"/>
            <a:headEnd/>
            <a:tailEnd/>
          </a:ln>
        </p:spPr>
        <p:txBody>
          <a:bodyPr>
            <a:spAutoFit/>
          </a:bodyPr>
          <a:lstStyle/>
          <a:p>
            <a:r>
              <a:rPr lang="en-US" altLang="zh-CN"/>
              <a:t>Define project unit as “mm”, “ns” and “KHz” . Other settings use </a:t>
            </a:r>
            <a:r>
              <a:rPr lang="en-US" altLang="zh-CN" b="1" i="1"/>
              <a:t>Default</a:t>
            </a:r>
            <a:r>
              <a:rPr lang="en-US" altLang="zh-CN"/>
              <a:t> values</a:t>
            </a:r>
          </a:p>
        </p:txBody>
      </p:sp>
      <p:pic>
        <p:nvPicPr>
          <p:cNvPr id="56323" name="Picture 2"/>
          <p:cNvPicPr>
            <a:picLocks noChangeAspect="1" noChangeArrowheads="1"/>
          </p:cNvPicPr>
          <p:nvPr/>
        </p:nvPicPr>
        <p:blipFill>
          <a:blip r:embed="rId2" cstate="print"/>
          <a:srcRect/>
          <a:stretch>
            <a:fillRect/>
          </a:stretch>
        </p:blipFill>
        <p:spPr bwMode="auto">
          <a:xfrm>
            <a:off x="3581400" y="2209800"/>
            <a:ext cx="4648200" cy="4064000"/>
          </a:xfrm>
          <a:prstGeom prst="rect">
            <a:avLst/>
          </a:prstGeom>
          <a:noFill/>
          <a:ln w="9525">
            <a:noFill/>
            <a:miter lim="800000"/>
            <a:headEnd/>
            <a:tailEnd/>
          </a:ln>
        </p:spPr>
      </p:pic>
      <p:pic>
        <p:nvPicPr>
          <p:cNvPr id="56324" name="Picture 2"/>
          <p:cNvPicPr>
            <a:picLocks noChangeAspect="1" noChangeArrowheads="1"/>
          </p:cNvPicPr>
          <p:nvPr/>
        </p:nvPicPr>
        <p:blipFill>
          <a:blip r:embed="rId3" cstate="print"/>
          <a:srcRect/>
          <a:stretch>
            <a:fillRect/>
          </a:stretch>
        </p:blipFill>
        <p:spPr bwMode="auto">
          <a:xfrm>
            <a:off x="990600" y="457200"/>
            <a:ext cx="1047750" cy="647700"/>
          </a:xfrm>
          <a:prstGeom prst="rect">
            <a:avLst/>
          </a:prstGeom>
          <a:noFill/>
          <a:ln w="9525">
            <a:noFill/>
            <a:miter lim="800000"/>
            <a:headEnd/>
            <a:tailEnd/>
          </a:ln>
        </p:spPr>
      </p:pic>
      <p:pic>
        <p:nvPicPr>
          <p:cNvPr id="56325" name="Picture 3"/>
          <p:cNvPicPr>
            <a:picLocks noChangeAspect="1" noChangeArrowheads="1"/>
          </p:cNvPicPr>
          <p:nvPr/>
        </p:nvPicPr>
        <p:blipFill>
          <a:blip r:embed="rId4" cstate="print"/>
          <a:srcRect/>
          <a:stretch>
            <a:fillRect/>
          </a:stretch>
        </p:blipFill>
        <p:spPr bwMode="auto">
          <a:xfrm>
            <a:off x="762000" y="1371600"/>
            <a:ext cx="1533525" cy="952500"/>
          </a:xfrm>
          <a:prstGeom prst="rect">
            <a:avLst/>
          </a:prstGeom>
          <a:noFill/>
          <a:ln w="9525">
            <a:noFill/>
            <a:miter lim="800000"/>
            <a:headEnd/>
            <a:tailEnd/>
          </a:ln>
        </p:spPr>
      </p:pic>
      <p:sp>
        <p:nvSpPr>
          <p:cNvPr id="56326" name="TextBox 7"/>
          <p:cNvSpPr txBox="1">
            <a:spLocks noChangeArrowheads="1"/>
          </p:cNvSpPr>
          <p:nvPr/>
        </p:nvSpPr>
        <p:spPr bwMode="auto">
          <a:xfrm>
            <a:off x="3733800" y="838200"/>
            <a:ext cx="4876800" cy="276225"/>
          </a:xfrm>
          <a:prstGeom prst="rect">
            <a:avLst/>
          </a:prstGeom>
          <a:noFill/>
          <a:ln w="9525">
            <a:solidFill>
              <a:srgbClr val="FF0000"/>
            </a:solidFill>
            <a:prstDash val="dashDot"/>
            <a:miter lim="800000"/>
            <a:headEnd/>
            <a:tailEnd/>
          </a:ln>
        </p:spPr>
        <p:txBody>
          <a:bodyPr>
            <a:spAutoFit/>
          </a:bodyPr>
          <a:lstStyle/>
          <a:p>
            <a:r>
              <a:rPr lang="en-US" altLang="zh-CN" sz="1200"/>
              <a:t>Use “</a:t>
            </a:r>
            <a:r>
              <a:rPr lang="en-US" altLang="zh-CN" sz="1200" b="1"/>
              <a:t>Project Design</a:t>
            </a:r>
            <a:r>
              <a:rPr lang="en-US" altLang="zh-CN" sz="1200"/>
              <a:t>” button or “</a:t>
            </a:r>
            <a:r>
              <a:rPr lang="en-US" altLang="zh-CN" sz="1200" b="1"/>
              <a:t>Unit</a:t>
            </a:r>
            <a:r>
              <a:rPr lang="en-US" altLang="zh-CN" sz="1200"/>
              <a:t>” treenode to modify project unit</a:t>
            </a:r>
          </a:p>
        </p:txBody>
      </p:sp>
      <p:cxnSp>
        <p:nvCxnSpPr>
          <p:cNvPr id="10" name="Straight Arrow Connector 9"/>
          <p:cNvCxnSpPr/>
          <p:nvPr/>
        </p:nvCxnSpPr>
        <p:spPr>
          <a:xfrm rot="10800000">
            <a:off x="1447800" y="685800"/>
            <a:ext cx="2209800" cy="30638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rot="10800000" flipV="1">
            <a:off x="1600200" y="990600"/>
            <a:ext cx="2057400" cy="7620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 name="Slide Number Placeholder 8"/>
          <p:cNvSpPr>
            <a:spLocks noGrp="1"/>
          </p:cNvSpPr>
          <p:nvPr>
            <p:ph type="sldNum" sz="quarter" idx="12"/>
          </p:nvPr>
        </p:nvSpPr>
        <p:spPr/>
        <p:txBody>
          <a:bodyPr/>
          <a:lstStyle/>
          <a:p>
            <a:pPr>
              <a:defRPr/>
            </a:pPr>
            <a:fld id="{2762730E-A01E-409C-A00B-408FA1AF6B8A}" type="slidenum">
              <a:rPr lang="en-US" altLang="zh-CN" smtClean="0"/>
              <a:pPr>
                <a:defRPr/>
              </a:pPr>
              <a:t>98</a:t>
            </a:fld>
            <a:endParaRPr lang="en-US" altLang="zh-CN"/>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extBox 3"/>
          <p:cNvSpPr txBox="1">
            <a:spLocks noChangeArrowheads="1"/>
          </p:cNvSpPr>
          <p:nvPr/>
        </p:nvSpPr>
        <p:spPr bwMode="auto">
          <a:xfrm>
            <a:off x="381000" y="457200"/>
            <a:ext cx="8077200" cy="646113"/>
          </a:xfrm>
          <a:prstGeom prst="rect">
            <a:avLst/>
          </a:prstGeom>
          <a:noFill/>
          <a:ln w="9525">
            <a:noFill/>
            <a:miter lim="800000"/>
            <a:headEnd/>
            <a:tailEnd/>
          </a:ln>
        </p:spPr>
        <p:txBody>
          <a:bodyPr>
            <a:spAutoFit/>
          </a:bodyPr>
          <a:lstStyle/>
          <a:p>
            <a:r>
              <a:rPr lang="en-US" altLang="zh-CN" dirty="0"/>
              <a:t>Insert 3D solids from an SAT file. For example, </a:t>
            </a:r>
            <a:r>
              <a:rPr lang="en-US" altLang="zh-CN" dirty="0" smtClean="0"/>
              <a:t>“TRANSPARENT_RECEIVER_1.SAT</a:t>
            </a:r>
            <a:r>
              <a:rPr lang="en-US" altLang="zh-CN" dirty="0"/>
              <a:t>”</a:t>
            </a:r>
          </a:p>
        </p:txBody>
      </p:sp>
      <p:pic>
        <p:nvPicPr>
          <p:cNvPr id="57347" name="Picture 2"/>
          <p:cNvPicPr>
            <a:picLocks noChangeAspect="1" noChangeArrowheads="1"/>
          </p:cNvPicPr>
          <p:nvPr/>
        </p:nvPicPr>
        <p:blipFill>
          <a:blip r:embed="rId2" cstate="print"/>
          <a:srcRect/>
          <a:stretch>
            <a:fillRect/>
          </a:stretch>
        </p:blipFill>
        <p:spPr bwMode="auto">
          <a:xfrm>
            <a:off x="685800" y="1371600"/>
            <a:ext cx="1581150" cy="971550"/>
          </a:xfrm>
          <a:prstGeom prst="rect">
            <a:avLst/>
          </a:prstGeom>
          <a:noFill/>
          <a:ln w="9525">
            <a:noFill/>
            <a:miter lim="800000"/>
            <a:headEnd/>
            <a:tailEnd/>
          </a:ln>
        </p:spPr>
      </p:pic>
      <p:sp>
        <p:nvSpPr>
          <p:cNvPr id="57348" name="TextBox 7"/>
          <p:cNvSpPr txBox="1">
            <a:spLocks noChangeArrowheads="1"/>
          </p:cNvSpPr>
          <p:nvPr/>
        </p:nvSpPr>
        <p:spPr bwMode="auto">
          <a:xfrm>
            <a:off x="381000" y="2286000"/>
            <a:ext cx="1981200" cy="646113"/>
          </a:xfrm>
          <a:prstGeom prst="rect">
            <a:avLst/>
          </a:prstGeom>
          <a:noFill/>
          <a:ln w="9525">
            <a:solidFill>
              <a:srgbClr val="FF0000"/>
            </a:solidFill>
            <a:prstDash val="dashDot"/>
            <a:miter lim="800000"/>
            <a:headEnd/>
            <a:tailEnd/>
          </a:ln>
        </p:spPr>
        <p:txBody>
          <a:bodyPr>
            <a:spAutoFit/>
          </a:bodyPr>
          <a:lstStyle/>
          <a:p>
            <a:r>
              <a:rPr lang="en-US" altLang="zh-CN"/>
              <a:t>Use this Toolbar button</a:t>
            </a:r>
          </a:p>
        </p:txBody>
      </p:sp>
      <p:cxnSp>
        <p:nvCxnSpPr>
          <p:cNvPr id="9" name="Straight Arrow Connector 8"/>
          <p:cNvCxnSpPr/>
          <p:nvPr/>
        </p:nvCxnSpPr>
        <p:spPr>
          <a:xfrm rot="5400000" flipH="1" flipV="1">
            <a:off x="952501" y="2095500"/>
            <a:ext cx="381000" cy="3175"/>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57350" name="Picture 3"/>
          <p:cNvPicPr>
            <a:picLocks noChangeAspect="1" noChangeArrowheads="1"/>
          </p:cNvPicPr>
          <p:nvPr/>
        </p:nvPicPr>
        <p:blipFill>
          <a:blip r:embed="rId3" cstate="print"/>
          <a:srcRect/>
          <a:stretch>
            <a:fillRect/>
          </a:stretch>
        </p:blipFill>
        <p:spPr bwMode="auto">
          <a:xfrm>
            <a:off x="152400" y="3200400"/>
            <a:ext cx="3910013" cy="2909888"/>
          </a:xfrm>
          <a:prstGeom prst="rect">
            <a:avLst/>
          </a:prstGeom>
          <a:noFill/>
          <a:ln w="9525">
            <a:noFill/>
            <a:miter lim="800000"/>
            <a:headEnd/>
            <a:tailEnd/>
          </a:ln>
        </p:spPr>
      </p:pic>
      <p:sp>
        <p:nvSpPr>
          <p:cNvPr id="57351" name="TextBox 10"/>
          <p:cNvSpPr txBox="1">
            <a:spLocks noChangeArrowheads="1"/>
          </p:cNvSpPr>
          <p:nvPr/>
        </p:nvSpPr>
        <p:spPr bwMode="auto">
          <a:xfrm>
            <a:off x="990600" y="6248400"/>
            <a:ext cx="2209800" cy="369888"/>
          </a:xfrm>
          <a:prstGeom prst="rect">
            <a:avLst/>
          </a:prstGeom>
          <a:noFill/>
          <a:ln w="9525">
            <a:solidFill>
              <a:srgbClr val="FF0000"/>
            </a:solidFill>
            <a:prstDash val="dashDot"/>
            <a:miter lim="800000"/>
            <a:headEnd/>
            <a:tailEnd/>
          </a:ln>
        </p:spPr>
        <p:txBody>
          <a:bodyPr>
            <a:spAutoFit/>
          </a:bodyPr>
          <a:lstStyle/>
          <a:p>
            <a:r>
              <a:rPr lang="en-US" altLang="zh-CN"/>
              <a:t>Select  the SAT file </a:t>
            </a:r>
          </a:p>
        </p:txBody>
      </p:sp>
      <p:pic>
        <p:nvPicPr>
          <p:cNvPr id="57352" name="Picture 4"/>
          <p:cNvPicPr>
            <a:picLocks noChangeAspect="1" noChangeArrowheads="1"/>
          </p:cNvPicPr>
          <p:nvPr/>
        </p:nvPicPr>
        <p:blipFill>
          <a:blip r:embed="rId4" cstate="print"/>
          <a:srcRect/>
          <a:stretch>
            <a:fillRect/>
          </a:stretch>
        </p:blipFill>
        <p:spPr bwMode="auto">
          <a:xfrm>
            <a:off x="4648200" y="1295400"/>
            <a:ext cx="3848100" cy="3933825"/>
          </a:xfrm>
          <a:prstGeom prst="rect">
            <a:avLst/>
          </a:prstGeom>
          <a:noFill/>
          <a:ln w="9525">
            <a:noFill/>
            <a:miter lim="800000"/>
            <a:headEnd/>
            <a:tailEnd/>
          </a:ln>
        </p:spPr>
      </p:pic>
      <p:sp>
        <p:nvSpPr>
          <p:cNvPr id="57353" name="TextBox 12"/>
          <p:cNvSpPr txBox="1">
            <a:spLocks noChangeArrowheads="1"/>
          </p:cNvSpPr>
          <p:nvPr/>
        </p:nvSpPr>
        <p:spPr bwMode="auto">
          <a:xfrm>
            <a:off x="5029200" y="5638800"/>
            <a:ext cx="3429000" cy="923925"/>
          </a:xfrm>
          <a:prstGeom prst="rect">
            <a:avLst/>
          </a:prstGeom>
          <a:noFill/>
          <a:ln w="9525">
            <a:solidFill>
              <a:srgbClr val="FF0000"/>
            </a:solidFill>
            <a:prstDash val="dashDot"/>
            <a:miter lim="800000"/>
            <a:headEnd/>
            <a:tailEnd/>
          </a:ln>
        </p:spPr>
        <p:txBody>
          <a:bodyPr>
            <a:spAutoFit/>
          </a:bodyPr>
          <a:lstStyle/>
          <a:p>
            <a:r>
              <a:rPr lang="en-US" altLang="zh-CN"/>
              <a:t>Define the name, default material and position for all imported solids</a:t>
            </a:r>
          </a:p>
        </p:txBody>
      </p:sp>
      <p:sp>
        <p:nvSpPr>
          <p:cNvPr id="10" name="Slide Number Placeholder 9"/>
          <p:cNvSpPr>
            <a:spLocks noGrp="1"/>
          </p:cNvSpPr>
          <p:nvPr>
            <p:ph type="sldNum" sz="quarter" idx="12"/>
          </p:nvPr>
        </p:nvSpPr>
        <p:spPr/>
        <p:txBody>
          <a:bodyPr/>
          <a:lstStyle/>
          <a:p>
            <a:pPr>
              <a:defRPr/>
            </a:pPr>
            <a:fld id="{2762730E-A01E-409C-A00B-408FA1AF6B8A}" type="slidenum">
              <a:rPr lang="en-US" altLang="zh-CN" smtClean="0"/>
              <a:pPr>
                <a:defRPr/>
              </a:pPr>
              <a:t>99</a:t>
            </a:fld>
            <a:endParaRPr lang="en-US" altLang="zh-CN"/>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4607</TotalTime>
  <Words>4165</Words>
  <Application>Microsoft Office PowerPoint</Application>
  <PresentationFormat>On-screen Show (4:3)</PresentationFormat>
  <Paragraphs>601</Paragraphs>
  <Slides>106</Slides>
  <Notes>1</Notes>
  <HiddenSlides>0</HiddenSlides>
  <MMClips>0</MMClips>
  <ScaleCrop>false</ScaleCrop>
  <HeadingPairs>
    <vt:vector size="4" baseType="variant">
      <vt:variant>
        <vt:lpstr>Theme</vt:lpstr>
      </vt:variant>
      <vt:variant>
        <vt:i4>1</vt:i4>
      </vt:variant>
      <vt:variant>
        <vt:lpstr>Slide Titles</vt:lpstr>
      </vt:variant>
      <vt:variant>
        <vt:i4>106</vt:i4>
      </vt:variant>
    </vt:vector>
  </HeadingPairs>
  <TitlesOfParts>
    <vt:vector size="107" baseType="lpstr">
      <vt:lpstr>Office Theme</vt:lpstr>
      <vt:lpstr>Wavenology Cartesian Elastic Wave Solver Manual with Tutorial Examples</vt:lpstr>
      <vt:lpstr>Outline</vt:lpstr>
      <vt:lpstr>GUI Layout</vt:lpstr>
      <vt:lpstr>Slide 4</vt:lpstr>
      <vt:lpstr>Slide 5</vt:lpstr>
      <vt:lpstr>Slide 6</vt:lpstr>
      <vt:lpstr>Slide 7</vt:lpstr>
      <vt:lpstr>Project Setting</vt:lpstr>
      <vt:lpstr>Project Unit</vt:lpstr>
      <vt:lpstr>Project Background Material</vt:lpstr>
      <vt:lpstr>Project Boundary Conditions</vt:lpstr>
      <vt:lpstr>Project Working Frequency and Excitation Pulse Types</vt:lpstr>
      <vt:lpstr>Mesh Setting</vt:lpstr>
      <vt:lpstr>Cartesian Mesh Setting</vt:lpstr>
      <vt:lpstr>Cartesian Mesh Setting</vt:lpstr>
      <vt:lpstr>Project Simulation Timing Setup</vt:lpstr>
      <vt:lpstr>Mesh generation</vt:lpstr>
      <vt:lpstr>Mesh displaying</vt:lpstr>
      <vt:lpstr>Slide 19</vt:lpstr>
      <vt:lpstr>Slide 20</vt:lpstr>
      <vt:lpstr>Exported Mesh Data File Format</vt:lpstr>
      <vt:lpstr>Slide 22</vt:lpstr>
      <vt:lpstr>Slide 23</vt:lpstr>
      <vt:lpstr>Material definition</vt:lpstr>
      <vt:lpstr>Slide 25</vt:lpstr>
      <vt:lpstr>Slide 26</vt:lpstr>
      <vt:lpstr>Slide 27</vt:lpstr>
      <vt:lpstr>Slide 28</vt:lpstr>
      <vt:lpstr>Material Modification</vt:lpstr>
      <vt:lpstr>3D Solid Definition</vt:lpstr>
      <vt:lpstr>Variable System</vt:lpstr>
      <vt:lpstr>Slide 32</vt:lpstr>
      <vt:lpstr>Solid with Components</vt:lpstr>
      <vt:lpstr>Slide 34</vt:lpstr>
      <vt:lpstr>Slide 35</vt:lpstr>
      <vt:lpstr>Boolean Operations on 3D Solids</vt:lpstr>
      <vt:lpstr>Slide 37</vt:lpstr>
      <vt:lpstr>Slide 38</vt:lpstr>
      <vt:lpstr>Slide 39</vt:lpstr>
      <vt:lpstr>Mirror, Translation, Rotation, Scale &amp; Array Copy</vt:lpstr>
      <vt:lpstr>Excitation Source EM Simulation</vt:lpstr>
      <vt:lpstr>Excitation Source Elastic Wave Simulation</vt:lpstr>
      <vt:lpstr>Slide 43</vt:lpstr>
      <vt:lpstr>Slide 44</vt:lpstr>
      <vt:lpstr>Observer EM Project</vt:lpstr>
      <vt:lpstr>Observer Elastic Wave Project</vt:lpstr>
      <vt:lpstr>Snapshot  EL Project</vt:lpstr>
      <vt:lpstr>Simulation with Multi-threading</vt:lpstr>
      <vt:lpstr>Batch Simulation through Simulation Manager</vt:lpstr>
      <vt:lpstr>Slide 50</vt:lpstr>
      <vt:lpstr>Slide 51</vt:lpstr>
      <vt:lpstr>Slide 52</vt:lpstr>
      <vt:lpstr>Slide 53</vt:lpstr>
      <vt:lpstr>Slide 54</vt:lpstr>
      <vt:lpstr>Tutorial Case I Point Dipole Source in Homogenous Rock Background</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Tutorial Case II Point Moment Tensor Source in Layered Background with Soft boundary on Top</vt:lpstr>
      <vt:lpstr>Slide 76</vt:lpstr>
      <vt:lpstr>Slide 77</vt:lpstr>
      <vt:lpstr>Slide 78</vt:lpstr>
      <vt:lpstr>Slide 79</vt:lpstr>
      <vt:lpstr>Slide 80</vt:lpstr>
      <vt:lpstr>Slide 81</vt:lpstr>
      <vt:lpstr>Slide 82</vt:lpstr>
      <vt:lpstr>Slide 83</vt:lpstr>
      <vt:lpstr>Slide 84</vt:lpstr>
      <vt:lpstr>Slide 85</vt:lpstr>
      <vt:lpstr>Tutorial Case III Point Moment Tensor Source in Layered Background</vt:lpstr>
      <vt:lpstr>Slide 87</vt:lpstr>
      <vt:lpstr>Slide 88</vt:lpstr>
      <vt:lpstr>Slide 89</vt:lpstr>
      <vt:lpstr>Slide 90</vt:lpstr>
      <vt:lpstr>Slide 91</vt:lpstr>
      <vt:lpstr>Slide 92</vt:lpstr>
      <vt:lpstr>Slide 93</vt:lpstr>
      <vt:lpstr>Slide 94</vt:lpstr>
      <vt:lpstr>Slide 95</vt:lpstr>
      <vt:lpstr>Special Treatment for Importing SAT Models for Elastic Wave Project </vt:lpstr>
      <vt:lpstr>Tutorial Case  Import 3D Solids from a SAT file</vt:lpstr>
      <vt:lpstr>Slide 98</vt:lpstr>
      <vt:lpstr>Slide 99</vt:lpstr>
      <vt:lpstr>Slide 100</vt:lpstr>
      <vt:lpstr>Slide 101</vt:lpstr>
      <vt:lpstr>Slide 102</vt:lpstr>
      <vt:lpstr>Slide 103</vt:lpstr>
      <vt:lpstr>Slide 104</vt:lpstr>
      <vt:lpstr>Slide 105</vt:lpstr>
      <vt:lpstr>Slide 106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Grid Generation Manual</dc:title>
  <dc:creator>bo.zhao</dc:creator>
  <cp:lastModifiedBy>ymq</cp:lastModifiedBy>
  <cp:revision>464</cp:revision>
  <dcterms:created xsi:type="dcterms:W3CDTF">2011-07-29T22:56:58Z</dcterms:created>
  <dcterms:modified xsi:type="dcterms:W3CDTF">2017-04-26T03:09:57Z</dcterms:modified>
</cp:coreProperties>
</file>